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84" r:id="rId14"/>
    <p:sldId id="267" r:id="rId15"/>
    <p:sldId id="268" r:id="rId16"/>
    <p:sldId id="271" r:id="rId17"/>
    <p:sldId id="272" r:id="rId18"/>
    <p:sldId id="274" r:id="rId19"/>
    <p:sldId id="273" r:id="rId20"/>
    <p:sldId id="275" r:id="rId21"/>
    <p:sldId id="276" r:id="rId22"/>
    <p:sldId id="270" r:id="rId23"/>
    <p:sldId id="277" r:id="rId24"/>
    <p:sldId id="278" r:id="rId25"/>
    <p:sldId id="279" r:id="rId26"/>
    <p:sldId id="283" r:id="rId27"/>
    <p:sldId id="282" r:id="rId28"/>
    <p:sldId id="280"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768"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69666-5639-4411-83D0-9D2654E6541E}"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212838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69666-5639-4411-83D0-9D2654E6541E}"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90904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69666-5639-4411-83D0-9D2654E6541E}"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222075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69666-5639-4411-83D0-9D2654E6541E}"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170599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69666-5639-4411-83D0-9D2654E6541E}"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343662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69666-5639-4411-83D0-9D2654E6541E}"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147665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69666-5639-4411-83D0-9D2654E6541E}" type="datetimeFigureOut">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241995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69666-5639-4411-83D0-9D2654E6541E}"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177592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69666-5639-4411-83D0-9D2654E6541E}" type="datetimeFigureOut">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405346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69666-5639-4411-83D0-9D2654E6541E}"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238155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69666-5639-4411-83D0-9D2654E6541E}"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32DFC-099E-4B65-BD38-260F2C73FA6D}" type="slidenum">
              <a:rPr lang="en-US" smtClean="0"/>
              <a:t>‹#›</a:t>
            </a:fld>
            <a:endParaRPr lang="en-US"/>
          </a:p>
        </p:txBody>
      </p:sp>
    </p:spTree>
    <p:extLst>
      <p:ext uri="{BB962C8B-B14F-4D97-AF65-F5344CB8AC3E}">
        <p14:creationId xmlns:p14="http://schemas.microsoft.com/office/powerpoint/2010/main" val="300203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69666-5639-4411-83D0-9D2654E6541E}" type="datetimeFigureOut">
              <a:rPr lang="en-US" smtClean="0"/>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32DFC-099E-4B65-BD38-260F2C73FA6D}" type="slidenum">
              <a:rPr lang="en-US" smtClean="0"/>
              <a:t>‹#›</a:t>
            </a:fld>
            <a:endParaRPr lang="en-US"/>
          </a:p>
        </p:txBody>
      </p:sp>
    </p:spTree>
    <p:extLst>
      <p:ext uri="{BB962C8B-B14F-4D97-AF65-F5344CB8AC3E}">
        <p14:creationId xmlns:p14="http://schemas.microsoft.com/office/powerpoint/2010/main" val="39320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Women%27s_suffrage_in_New_Zealand" TargetMode="External"/><Relationship Id="rId2" Type="http://schemas.openxmlformats.org/officeDocument/2006/relationships/hyperlink" Target="http://en.wikipedia.org/wiki/New_Zealand" TargetMode="External"/><Relationship Id="rId1" Type="http://schemas.openxmlformats.org/officeDocument/2006/relationships/slideLayout" Target="../slideLayouts/slideLayout2.xml"/><Relationship Id="rId5" Type="http://schemas.openxmlformats.org/officeDocument/2006/relationships/hyperlink" Target="http://en.wikipedia.org/wiki/Age_of_liberty" TargetMode="External"/><Relationship Id="rId4" Type="http://schemas.openxmlformats.org/officeDocument/2006/relationships/hyperlink" Target="http://en.wikipedia.org/wiki/Swede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Timeline_of_women's_suffrage#cite_note-jstor.org-4" TargetMode="External"/><Relationship Id="rId13" Type="http://schemas.openxmlformats.org/officeDocument/2006/relationships/hyperlink" Target="http://en.wikipedia.org/wiki/Victoria_(Australia)" TargetMode="External"/><Relationship Id="rId18" Type="http://schemas.openxmlformats.org/officeDocument/2006/relationships/hyperlink" Target="http://en.wikipedia.org/wiki/Wyoming_Territory" TargetMode="External"/><Relationship Id="rId3" Type="http://schemas.openxmlformats.org/officeDocument/2006/relationships/hyperlink" Target="http://en.wikipedia.org/wiki/Corsican_Republic" TargetMode="External"/><Relationship Id="rId21" Type="http://schemas.openxmlformats.org/officeDocument/2006/relationships/hyperlink" Target="http://en.wikipedia.org/wiki/Wyoming" TargetMode="External"/><Relationship Id="rId7" Type="http://schemas.openxmlformats.org/officeDocument/2006/relationships/hyperlink" Target="http://en.wikipedia.org/wiki/Partition_of_Poland" TargetMode="External"/><Relationship Id="rId12" Type="http://schemas.openxmlformats.org/officeDocument/2006/relationships/hyperlink" Target="http://en.wikipedia.org/wiki/Wyoming_State_Capitol" TargetMode="External"/><Relationship Id="rId17" Type="http://schemas.openxmlformats.org/officeDocument/2006/relationships/hyperlink" Target="http://en.wikipedia.org/wiki/US_state" TargetMode="External"/><Relationship Id="rId2" Type="http://schemas.openxmlformats.org/officeDocument/2006/relationships/hyperlink" Target="http://en.wikipedia.org/wiki/Guild" TargetMode="External"/><Relationship Id="rId16" Type="http://schemas.openxmlformats.org/officeDocument/2006/relationships/hyperlink" Target="http://en.wikipedia.org/wiki/United_Kingdom_of_Great_Britain_and_Ireland" TargetMode="External"/><Relationship Id="rId20" Type="http://schemas.openxmlformats.org/officeDocument/2006/relationships/hyperlink" Target="http://en.wikipedia.org/wiki/Edmunds-Tucker_Act" TargetMode="External"/><Relationship Id="rId1" Type="http://schemas.openxmlformats.org/officeDocument/2006/relationships/slideLayout" Target="../slideLayouts/slideLayout2.xml"/><Relationship Id="rId6" Type="http://schemas.openxmlformats.org/officeDocument/2006/relationships/hyperlink" Target="http://en.wikipedia.org/wiki/Town_meeting" TargetMode="External"/><Relationship Id="rId11" Type="http://schemas.openxmlformats.org/officeDocument/2006/relationships/hyperlink" Target="http://en.wikipedia.org/wiki/Esther_Hobart_Morris" TargetMode="External"/><Relationship Id="rId24" Type="http://schemas.openxmlformats.org/officeDocument/2006/relationships/hyperlink" Target="http://en.wikipedia.org/wiki/Ontario" TargetMode="External"/><Relationship Id="rId5" Type="http://schemas.openxmlformats.org/officeDocument/2006/relationships/hyperlink" Target="http://en.wikipedia.org/wiki/Uxbridge,_Massachusetts" TargetMode="External"/><Relationship Id="rId15" Type="http://schemas.openxmlformats.org/officeDocument/2006/relationships/hyperlink" Target="http://en.wikipedia.org/wiki/Kingdom_of_Bohemia" TargetMode="External"/><Relationship Id="rId23" Type="http://schemas.openxmlformats.org/officeDocument/2006/relationships/hyperlink" Target="http://en.wikipedia.org/wiki/Nineteenth_Amendment_to_the_United_States_Constitution" TargetMode="External"/><Relationship Id="rId10" Type="http://schemas.openxmlformats.org/officeDocument/2006/relationships/hyperlink" Target="http://en.wikipedia.org/wiki/Autonomy" TargetMode="External"/><Relationship Id="rId19" Type="http://schemas.openxmlformats.org/officeDocument/2006/relationships/hyperlink" Target="http://en.wikipedia.org/wiki/Utah_Territory" TargetMode="External"/><Relationship Id="rId4" Type="http://schemas.openxmlformats.org/officeDocument/2006/relationships/hyperlink" Target="http://en.wikipedia.org/wiki/Lydia_Taft" TargetMode="External"/><Relationship Id="rId9" Type="http://schemas.openxmlformats.org/officeDocument/2006/relationships/hyperlink" Target="http://en.wikipedia.org/wiki/Grand_Duchy_of_Finland" TargetMode="External"/><Relationship Id="rId14" Type="http://schemas.openxmlformats.org/officeDocument/2006/relationships/hyperlink" Target="http://en.wikipedia.org/wiki/Timeline_of_women's_suffrage#cite_note-5" TargetMode="External"/><Relationship Id="rId22" Type="http://schemas.openxmlformats.org/officeDocument/2006/relationships/hyperlink" Target="http://en.wikipedia.org/wiki/Utah"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Parliament_of_Australia" TargetMode="External"/><Relationship Id="rId3" Type="http://schemas.openxmlformats.org/officeDocument/2006/relationships/hyperlink" Target="http://en.wikipedia.org/wiki/Christchurch,_New_Zealand" TargetMode="External"/><Relationship Id="rId7" Type="http://schemas.openxmlformats.org/officeDocument/2006/relationships/hyperlink" Target="http://en.wikipedia.org/wiki/Constitution_of_Australia" TargetMode="External"/><Relationship Id="rId2" Type="http://schemas.openxmlformats.org/officeDocument/2006/relationships/hyperlink" Target="http://en.wikipedia.org/wiki/Franceville,_New_Hebrides" TargetMode="External"/><Relationship Id="rId1" Type="http://schemas.openxmlformats.org/officeDocument/2006/relationships/slideLayout" Target="../slideLayouts/slideLayout7.xml"/><Relationship Id="rId6" Type="http://schemas.openxmlformats.org/officeDocument/2006/relationships/hyperlink" Target="http://en.wikipedia.org/wiki/Australia" TargetMode="External"/><Relationship Id="rId5" Type="http://schemas.openxmlformats.org/officeDocument/2006/relationships/hyperlink" Target="http://en.wikipedia.org/wiki/United_Kingdom_of_Great_Britain_and_Ireland" TargetMode="External"/><Relationship Id="rId10" Type="http://schemas.openxmlformats.org/officeDocument/2006/relationships/hyperlink" Target="http://en.wikipedia.org/wiki/Australian_general_election,_1901" TargetMode="External"/><Relationship Id="rId4" Type="http://schemas.openxmlformats.org/officeDocument/2006/relationships/hyperlink" Target="http://en.wikipedia.org/wiki/M%C4%81ori_people" TargetMode="External"/><Relationship Id="rId9" Type="http://schemas.openxmlformats.org/officeDocument/2006/relationships/hyperlink" Target="http://en.wikipedia.org/wiki/South_Australi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Timeline_of_women's_suffrage#cite_note-9" TargetMode="External"/><Relationship Id="rId2" Type="http://schemas.openxmlformats.org/officeDocument/2006/relationships/hyperlink" Target="http://en.wikipedia.org/wiki/Grand_Duchy_of_Finland" TargetMode="External"/><Relationship Id="rId1" Type="http://schemas.openxmlformats.org/officeDocument/2006/relationships/slideLayout" Target="../slideLayouts/slideLayout7.xml"/><Relationship Id="rId6" Type="http://schemas.openxmlformats.org/officeDocument/2006/relationships/hyperlink" Target="http://en.wikipedia.org/wiki/Julieta_Lanteri" TargetMode="External"/><Relationship Id="rId5" Type="http://schemas.openxmlformats.org/officeDocument/2006/relationships/hyperlink" Target="http://en.wikipedia.org/wiki/Timeline_of_women's_suffrage#cite_note-10" TargetMode="External"/><Relationship Id="rId4" Type="http://schemas.openxmlformats.org/officeDocument/2006/relationships/hyperlink" Target="http://en.wikipedia.org/wiki/History_of_Vanuatu#Condominiu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Representation_of_the_People_Act_1918" TargetMode="External"/><Relationship Id="rId3" Type="http://schemas.openxmlformats.org/officeDocument/2006/relationships/hyperlink" Target="http://en.wikipedia.org/wiki/Belarusian_People's_Republic" TargetMode="External"/><Relationship Id="rId7" Type="http://schemas.openxmlformats.org/officeDocument/2006/relationships/hyperlink" Target="http://en.wikipedia.org/wiki/United_Kingdom_of_Great_Britain_and_Ireland" TargetMode="External"/><Relationship Id="rId2" Type="http://schemas.openxmlformats.org/officeDocument/2006/relationships/hyperlink" Target="http://en.wikipedia.org/wiki/Azerbaijan_Democratic_Republic" TargetMode="External"/><Relationship Id="rId1" Type="http://schemas.openxmlformats.org/officeDocument/2006/relationships/slideLayout" Target="../slideLayouts/slideLayout7.xml"/><Relationship Id="rId6" Type="http://schemas.openxmlformats.org/officeDocument/2006/relationships/hyperlink" Target="http://en.wikipedia.org/wiki/Germany" TargetMode="External"/><Relationship Id="rId5" Type="http://schemas.openxmlformats.org/officeDocument/2006/relationships/hyperlink" Target="http://en.wikipedia.org/wiki/Russian_Republic" TargetMode="External"/><Relationship Id="rId4" Type="http://schemas.openxmlformats.org/officeDocument/2006/relationships/hyperlink" Target="http://en.wikipedia.org/wiki/Second_Polish_Republic" TargetMode="External"/><Relationship Id="rId9" Type="http://schemas.openxmlformats.org/officeDocument/2006/relationships/hyperlink" Target="http://en.wikipedia.org/wiki/Municip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Timeline_of_women's_suffrage#cite_note-11" TargetMode="External"/><Relationship Id="rId3" Type="http://schemas.openxmlformats.org/officeDocument/2006/relationships/hyperlink" Target="http://en.wikipedia.org/wiki/Republic_of_Ireland" TargetMode="External"/><Relationship Id="rId7" Type="http://schemas.openxmlformats.org/officeDocument/2006/relationships/hyperlink" Target="http://en.wikipedia.org/wiki/Cerro_Chato" TargetMode="External"/><Relationship Id="rId2" Type="http://schemas.openxmlformats.org/officeDocument/2006/relationships/hyperlink" Target="http://en.wikipedia.org/wiki/US_state" TargetMode="External"/><Relationship Id="rId1" Type="http://schemas.openxmlformats.org/officeDocument/2006/relationships/slideLayout" Target="../slideLayouts/slideLayout7.xml"/><Relationship Id="rId6" Type="http://schemas.openxmlformats.org/officeDocument/2006/relationships/hyperlink" Target="http://en.wikipedia.org/wiki/Dominion_of_Newfoundland" TargetMode="External"/><Relationship Id="rId5" Type="http://schemas.openxmlformats.org/officeDocument/2006/relationships/hyperlink" Target="http://en.wikipedia.org/wiki/Matilde_Hidalgo" TargetMode="External"/><Relationship Id="rId10" Type="http://schemas.openxmlformats.org/officeDocument/2006/relationships/hyperlink" Target="http://en.wikipedia.org/wiki/Timeline_of_women's_suffrage#cite_note-12" TargetMode="External"/><Relationship Id="rId4" Type="http://schemas.openxmlformats.org/officeDocument/2006/relationships/hyperlink" Target="http://en.wikipedia.org/wiki/Mexican_state#States" TargetMode="External"/><Relationship Id="rId9" Type="http://schemas.openxmlformats.org/officeDocument/2006/relationships/hyperlink" Target="http://en.wikipedia.org/wiki/Women's_Enfranchisement_Act,_19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Berta_Lutz" TargetMode="External"/><Relationship Id="rId2" Type="http://schemas.openxmlformats.org/officeDocument/2006/relationships/hyperlink" Target="http://en.wikipedia.org/wiki/Sri_Lanka" TargetMode="External"/><Relationship Id="rId1" Type="http://schemas.openxmlformats.org/officeDocument/2006/relationships/slideLayout" Target="../slideLayouts/slideLayout7.xml"/><Relationship Id="rId6" Type="http://schemas.openxmlformats.org/officeDocument/2006/relationships/hyperlink" Target="http://en.wikipedia.org/wiki/Dutch_East_Indies" TargetMode="External"/><Relationship Id="rId5" Type="http://schemas.openxmlformats.org/officeDocument/2006/relationships/hyperlink" Target="http://en.wikipedia.org/wiki/Mexican_state#States" TargetMode="External"/><Relationship Id="rId4" Type="http://schemas.openxmlformats.org/officeDocument/2006/relationships/hyperlink" Target="http://en.wikipedia.org/wiki/Siam" TargetMode="External"/></Relationships>
</file>

<file path=ppt/slides/_rels/slide22.xml.rels><?xml version="1.0" encoding="UTF-8" standalone="yes"?>
<Relationships xmlns="http://schemas.openxmlformats.org/package/2006/relationships"><Relationship Id="rId13" Type="http://schemas.openxmlformats.org/officeDocument/2006/relationships/hyperlink" Target="http://en.wikipedia.org/wiki/Zimbabwe" TargetMode="External"/><Relationship Id="rId18" Type="http://schemas.openxmlformats.org/officeDocument/2006/relationships/hyperlink" Target="http://en.wikipedia.org/wiki/Voting_rights_of_Australian_Aboriginals" TargetMode="External"/><Relationship Id="rId26" Type="http://schemas.openxmlformats.org/officeDocument/2006/relationships/hyperlink" Target="http://en.wikipedia.org/wiki/Basutoland" TargetMode="External"/><Relationship Id="rId39" Type="http://schemas.openxmlformats.org/officeDocument/2006/relationships/hyperlink" Target="http://en.wikipedia.org/w/index.php?title=Timeline_of_women's_suffrage&amp;action=edit&amp;section=12" TargetMode="External"/><Relationship Id="rId21" Type="http://schemas.openxmlformats.org/officeDocument/2006/relationships/hyperlink" Target="http://en.wikipedia.org/wiki/Territory_of_Papua" TargetMode="External"/><Relationship Id="rId34" Type="http://schemas.openxmlformats.org/officeDocument/2006/relationships/hyperlink" Target="http://en.wikipedia.org/wiki/Timeline_of_women's_suffrage#cite_note-autogenerated2-26" TargetMode="External"/><Relationship Id="rId42" Type="http://schemas.openxmlformats.org/officeDocument/2006/relationships/hyperlink" Target="http://en.wikipedia.org/w/index.php?title=Timeline_of_women's_suffrage&amp;action=edit&amp;section=13" TargetMode="External"/><Relationship Id="rId47" Type="http://schemas.openxmlformats.org/officeDocument/2006/relationships/hyperlink" Target="http://en.wikipedia.org/wiki/Qatari_municipal_elections,_2007" TargetMode="External"/><Relationship Id="rId50" Type="http://schemas.openxmlformats.org/officeDocument/2006/relationships/hyperlink" Target="http://en.wikipedia.org/wiki/United_Arab_Emirates_parliamentary_election,_2011" TargetMode="External"/><Relationship Id="rId55" Type="http://schemas.openxmlformats.org/officeDocument/2006/relationships/hyperlink" Target="http://en.wikipedia.org/wiki/French_Somaliland" TargetMode="External"/><Relationship Id="rId7" Type="http://schemas.openxmlformats.org/officeDocument/2006/relationships/hyperlink" Target="http://en.wikipedia.org/wiki/French_Sudan" TargetMode="External"/><Relationship Id="rId12" Type="http://schemas.openxmlformats.org/officeDocument/2006/relationships/hyperlink" Target="http://en.wikipedia.org/wiki/Malaysia" TargetMode="External"/><Relationship Id="rId17" Type="http://schemas.openxmlformats.org/officeDocument/2006/relationships/hyperlink" Target="http://en.wikipedia.org/w/index.php?title=Timeline_of_women's_suffrage&amp;action=edit&amp;section=10" TargetMode="External"/><Relationship Id="rId25" Type="http://schemas.openxmlformats.org/officeDocument/2006/relationships/hyperlink" Target="http://en.wikipedia.org/wiki/Bechuanaland" TargetMode="External"/><Relationship Id="rId33" Type="http://schemas.openxmlformats.org/officeDocument/2006/relationships/hyperlink" Target="http://en.wikipedia.org/wiki/Appenzell_Innerrhoden" TargetMode="External"/><Relationship Id="rId38" Type="http://schemas.openxmlformats.org/officeDocument/2006/relationships/hyperlink" Target="http://en.wikipedia.org/wiki/Indonesian_occupation_of_East_Timor" TargetMode="External"/><Relationship Id="rId46" Type="http://schemas.openxmlformats.org/officeDocument/2006/relationships/hyperlink" Target="http://en.wikipedia.org/wiki/Wikipedia:Please_clarify" TargetMode="External"/><Relationship Id="rId2" Type="http://schemas.openxmlformats.org/officeDocument/2006/relationships/hyperlink" Target="http://en.wikipedia.org/wiki/Guyana" TargetMode="External"/><Relationship Id="rId16" Type="http://schemas.openxmlformats.org/officeDocument/2006/relationships/hyperlink" Target="http://en.wikipedia.org/wiki/Tanzania" TargetMode="External"/><Relationship Id="rId20" Type="http://schemas.openxmlformats.org/officeDocument/2006/relationships/hyperlink" Target="http://en.wikipedia.org/wiki/Iranian_constitutional_referendum,_1963" TargetMode="External"/><Relationship Id="rId29" Type="http://schemas.openxmlformats.org/officeDocument/2006/relationships/hyperlink" Target="http://en.wikipedia.org/wiki/Gilbert_Islands" TargetMode="External"/><Relationship Id="rId41" Type="http://schemas.openxmlformats.org/officeDocument/2006/relationships/hyperlink" Target="http://en.wikipedia.org/wiki/South-West_Africa" TargetMode="External"/><Relationship Id="rId54" Type="http://schemas.openxmlformats.org/officeDocument/2006/relationships/hyperlink" Target="http://en.wikipedia.org/wiki/French_Togoland" TargetMode="External"/><Relationship Id="rId1" Type="http://schemas.openxmlformats.org/officeDocument/2006/relationships/slideLayout" Target="../slideLayouts/slideLayout7.xml"/><Relationship Id="rId6" Type="http://schemas.openxmlformats.org/officeDocument/2006/relationships/hyperlink" Target="http://en.wikipedia.org/wiki/Benin" TargetMode="External"/><Relationship Id="rId11" Type="http://schemas.openxmlformats.org/officeDocument/2006/relationships/hyperlink" Target="http://en.wikipedia.org/wiki/Timeline_of_women's_suffrage#cite_note-23" TargetMode="External"/><Relationship Id="rId24" Type="http://schemas.openxmlformats.org/officeDocument/2006/relationships/hyperlink" Target="http://en.wikipedia.org/wiki/Timeline_of_women's_suffrage#cite_note-24" TargetMode="External"/><Relationship Id="rId32" Type="http://schemas.openxmlformats.org/officeDocument/2006/relationships/hyperlink" Target="http://en.wikipedia.org/wiki/North_Yemen" TargetMode="External"/><Relationship Id="rId37" Type="http://schemas.openxmlformats.org/officeDocument/2006/relationships/hyperlink" Target="http://en.wikipedia.org/wiki/New_Hebrides" TargetMode="External"/><Relationship Id="rId40" Type="http://schemas.openxmlformats.org/officeDocument/2006/relationships/hyperlink" Target="http://en.wikipedia.org/wiki/Nineteenth_Amendment_to_the_United_States_Constitution" TargetMode="External"/><Relationship Id="rId45" Type="http://schemas.openxmlformats.org/officeDocument/2006/relationships/hyperlink" Target="http://en.wikipedia.org/wiki/Federal_Supreme_Court_of_Switzerland" TargetMode="External"/><Relationship Id="rId53" Type="http://schemas.openxmlformats.org/officeDocument/2006/relationships/hyperlink" Target="http://en.wikipedia.org/wiki/Dutch_East_Indies" TargetMode="External"/><Relationship Id="rId58" Type="http://schemas.openxmlformats.org/officeDocument/2006/relationships/hyperlink" Target="http://en.wikipedia.org/wiki/Municipal" TargetMode="External"/><Relationship Id="rId5" Type="http://schemas.openxmlformats.org/officeDocument/2006/relationships/hyperlink" Target="http://en.wikipedia.org/wiki/Eritrea" TargetMode="External"/><Relationship Id="rId15" Type="http://schemas.openxmlformats.org/officeDocument/2006/relationships/hyperlink" Target="http://en.wikipedia.org/wiki/Malagasy_Republic" TargetMode="External"/><Relationship Id="rId23" Type="http://schemas.openxmlformats.org/officeDocument/2006/relationships/hyperlink" Target="http://en.wikipedia.org/wiki/Taliban" TargetMode="External"/><Relationship Id="rId28" Type="http://schemas.openxmlformats.org/officeDocument/2006/relationships/hyperlink" Target="http://en.wikipedia.org/wiki/Timeline_of_women's_suffrage#cite_note-25" TargetMode="External"/><Relationship Id="rId36" Type="http://schemas.openxmlformats.org/officeDocument/2006/relationships/hyperlink" Target="http://en.wikipedia.org/wiki/Carnation_Revolution" TargetMode="External"/><Relationship Id="rId49" Type="http://schemas.openxmlformats.org/officeDocument/2006/relationships/hyperlink" Target="http://en.wikipedia.org/wiki/Timeline_of_women's_suffrage#cite_note-28" TargetMode="External"/><Relationship Id="rId57" Type="http://schemas.openxmlformats.org/officeDocument/2006/relationships/hyperlink" Target="http://en.wikipedia.org/wiki/Taiwan" TargetMode="External"/><Relationship Id="rId10" Type="http://schemas.openxmlformats.org/officeDocument/2006/relationships/hyperlink" Target="http://www.banrepcultural.org/blaavirtual/linea-de-tiempo/voto-mujer-frente-nacional" TargetMode="External"/><Relationship Id="rId19" Type="http://schemas.openxmlformats.org/officeDocument/2006/relationships/hyperlink" Target="http://en.wikipedia.org/wiki/Zambia" TargetMode="External"/><Relationship Id="rId31" Type="http://schemas.openxmlformats.org/officeDocument/2006/relationships/hyperlink" Target="http://en.wikipedia.org/w/index.php?title=Timeline_of_women's_suffrage&amp;action=edit&amp;section=11" TargetMode="External"/><Relationship Id="rId44" Type="http://schemas.openxmlformats.org/officeDocument/2006/relationships/hyperlink" Target="http://en.wikipedia.org/wiki/Cantons_of_Switzerland" TargetMode="External"/><Relationship Id="rId52" Type="http://schemas.openxmlformats.org/officeDocument/2006/relationships/hyperlink" Target="http://en.wikipedia.org/wiki/Timeline_of_women's_suffrage#cite_note-29" TargetMode="External"/><Relationship Id="rId4" Type="http://schemas.openxmlformats.org/officeDocument/2006/relationships/hyperlink" Target="http://en.wikipedia.org/wiki/Ghana" TargetMode="External"/><Relationship Id="rId9" Type="http://schemas.openxmlformats.org/officeDocument/2006/relationships/hyperlink" Target="http://en.wikipedia.org/wiki/British_Somaliland" TargetMode="External"/><Relationship Id="rId14" Type="http://schemas.openxmlformats.org/officeDocument/2006/relationships/hyperlink" Target="http://en.wikipedia.org/wiki/Burkina_Faso" TargetMode="External"/><Relationship Id="rId22" Type="http://schemas.openxmlformats.org/officeDocument/2006/relationships/hyperlink" Target="http://en.wikipedia.org/wiki/Territory_of_New_Guinea" TargetMode="External"/><Relationship Id="rId27" Type="http://schemas.openxmlformats.org/officeDocument/2006/relationships/hyperlink" Target="http://en.wikipedia.org/wiki/Basel-Stadt" TargetMode="External"/><Relationship Id="rId30" Type="http://schemas.openxmlformats.org/officeDocument/2006/relationships/hyperlink" Target="http://en.wikipedia.org/wiki/Ellice_Islands" TargetMode="External"/><Relationship Id="rId35" Type="http://schemas.openxmlformats.org/officeDocument/2006/relationships/hyperlink" Target="http://en.wikipedia.org/wiki/Timeline_of_women's_suffrage#cite_note-27" TargetMode="External"/><Relationship Id="rId43" Type="http://schemas.openxmlformats.org/officeDocument/2006/relationships/hyperlink" Target="http://en.wikipedia.org/wiki/Western_Samoa" TargetMode="External"/><Relationship Id="rId48" Type="http://schemas.openxmlformats.org/officeDocument/2006/relationships/hyperlink" Target="http://en.wikipedia.org/w/index.php?title=Timeline_of_women's_suffrage&amp;action=edit&amp;section=14" TargetMode="External"/><Relationship Id="rId56" Type="http://schemas.openxmlformats.org/officeDocument/2006/relationships/hyperlink" Target="http://en.wikipedia.org/wiki/Americo-Liberian" TargetMode="External"/><Relationship Id="rId8" Type="http://schemas.openxmlformats.org/officeDocument/2006/relationships/hyperlink" Target="http://en.wikipedia.org/wiki/Timeline_of_women's_suffrage#cite_note-22" TargetMode="External"/><Relationship Id="rId51" Type="http://schemas.openxmlformats.org/officeDocument/2006/relationships/hyperlink" Target="http://en.wikipedia.org/wiki/Saudi_Arabian_municipal_elections,_2015" TargetMode="External"/><Relationship Id="rId3" Type="http://schemas.openxmlformats.org/officeDocument/2006/relationships/hyperlink" Target="http://en.wikipedia.org/wiki/Beliz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United_Nations" TargetMode="External"/><Relationship Id="rId2" Type="http://schemas.openxmlformats.org/officeDocument/2006/relationships/hyperlink" Target="http://en.wikipedia.org/wiki/Universal_Declaration_of_Human_Rights" TargetMode="External"/><Relationship Id="rId1" Type="http://schemas.openxmlformats.org/officeDocument/2006/relationships/slideLayout" Target="../slideLayouts/slideLayout7.xml"/><Relationship Id="rId6" Type="http://schemas.openxmlformats.org/officeDocument/2006/relationships/hyperlink" Target="http://en.wikipedia.org/wiki/Ivory_Coast" TargetMode="External"/><Relationship Id="rId5" Type="http://schemas.openxmlformats.org/officeDocument/2006/relationships/hyperlink" Target="http://en.wikipedia.org/wiki/Netherlands_Antilles" TargetMode="External"/><Relationship Id="rId4" Type="http://schemas.openxmlformats.org/officeDocument/2006/relationships/hyperlink" Target="http://en.wikipedia.org/wiki/Surinam_(Dutch_colony)"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Timeline_of_women's_suffrage#cite_note-22" TargetMode="External"/><Relationship Id="rId13" Type="http://schemas.openxmlformats.org/officeDocument/2006/relationships/hyperlink" Target="http://en.wikipedia.org/wiki/Zimbabwe" TargetMode="External"/><Relationship Id="rId3" Type="http://schemas.openxmlformats.org/officeDocument/2006/relationships/hyperlink" Target="http://en.wikipedia.org/wiki/Belize" TargetMode="External"/><Relationship Id="rId7" Type="http://schemas.openxmlformats.org/officeDocument/2006/relationships/hyperlink" Target="http://en.wikipedia.org/wiki/French_Sudan" TargetMode="External"/><Relationship Id="rId12" Type="http://schemas.openxmlformats.org/officeDocument/2006/relationships/hyperlink" Target="http://en.wikipedia.org/wiki/Malaysia" TargetMode="External"/><Relationship Id="rId2" Type="http://schemas.openxmlformats.org/officeDocument/2006/relationships/hyperlink" Target="http://en.wikipedia.org/wiki/Guyana" TargetMode="External"/><Relationship Id="rId16" Type="http://schemas.openxmlformats.org/officeDocument/2006/relationships/hyperlink" Target="http://en.wikipedia.org/wiki/Tanzania" TargetMode="External"/><Relationship Id="rId1" Type="http://schemas.openxmlformats.org/officeDocument/2006/relationships/slideLayout" Target="../slideLayouts/slideLayout7.xml"/><Relationship Id="rId6" Type="http://schemas.openxmlformats.org/officeDocument/2006/relationships/hyperlink" Target="http://en.wikipedia.org/wiki/Benin" TargetMode="External"/><Relationship Id="rId11" Type="http://schemas.openxmlformats.org/officeDocument/2006/relationships/hyperlink" Target="http://en.wikipedia.org/wiki/Timeline_of_women's_suffrage#cite_note-23" TargetMode="External"/><Relationship Id="rId5" Type="http://schemas.openxmlformats.org/officeDocument/2006/relationships/hyperlink" Target="http://en.wikipedia.org/wiki/Eritrea" TargetMode="External"/><Relationship Id="rId15" Type="http://schemas.openxmlformats.org/officeDocument/2006/relationships/hyperlink" Target="http://en.wikipedia.org/wiki/Malagasy_Republic" TargetMode="External"/><Relationship Id="rId10" Type="http://schemas.openxmlformats.org/officeDocument/2006/relationships/hyperlink" Target="http://www.banrepcultural.org/blaavirtual/linea-de-tiempo/voto-mujer-frente-nacional" TargetMode="External"/><Relationship Id="rId4" Type="http://schemas.openxmlformats.org/officeDocument/2006/relationships/hyperlink" Target="http://en.wikipedia.org/wiki/Ghana" TargetMode="External"/><Relationship Id="rId9" Type="http://schemas.openxmlformats.org/officeDocument/2006/relationships/hyperlink" Target="http://en.wikipedia.org/wiki/British_Somaliland" TargetMode="External"/><Relationship Id="rId14" Type="http://schemas.openxmlformats.org/officeDocument/2006/relationships/hyperlink" Target="http://en.wikipedia.org/wiki/Burkina_Fas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Bechuanaland" TargetMode="External"/><Relationship Id="rId3" Type="http://schemas.openxmlformats.org/officeDocument/2006/relationships/hyperlink" Target="http://en.wikipedia.org/wiki/Zambia" TargetMode="External"/><Relationship Id="rId7" Type="http://schemas.openxmlformats.org/officeDocument/2006/relationships/hyperlink" Target="http://en.wikipedia.org/wiki/Taliban" TargetMode="External"/><Relationship Id="rId2" Type="http://schemas.openxmlformats.org/officeDocument/2006/relationships/hyperlink" Target="http://en.wikipedia.org/wiki/Voting_rights_of_Australian_Aboriginals" TargetMode="External"/><Relationship Id="rId1" Type="http://schemas.openxmlformats.org/officeDocument/2006/relationships/slideLayout" Target="../slideLayouts/slideLayout7.xml"/><Relationship Id="rId6" Type="http://schemas.openxmlformats.org/officeDocument/2006/relationships/hyperlink" Target="http://en.wikipedia.org/wiki/Territory_of_New_Guinea" TargetMode="External"/><Relationship Id="rId5" Type="http://schemas.openxmlformats.org/officeDocument/2006/relationships/hyperlink" Target="http://en.wikipedia.org/wiki/Territory_of_Papua" TargetMode="External"/><Relationship Id="rId4" Type="http://schemas.openxmlformats.org/officeDocument/2006/relationships/hyperlink" Target="http://en.wikipedia.org/wiki/Iranian_constitutional_referendum,_1963" TargetMode="External"/><Relationship Id="rId9" Type="http://schemas.openxmlformats.org/officeDocument/2006/relationships/hyperlink" Target="http://en.wikipedia.org/wiki/Basutolan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Timeline_of_women's_suffrage#cite_note-autogenerated2-26" TargetMode="External"/><Relationship Id="rId7" Type="http://schemas.openxmlformats.org/officeDocument/2006/relationships/hyperlink" Target="http://en.wikipedia.org/wiki/Indonesian_occupation_of_East_Timor" TargetMode="External"/><Relationship Id="rId2" Type="http://schemas.openxmlformats.org/officeDocument/2006/relationships/hyperlink" Target="http://en.wikipedia.org/wiki/Appenzell_Innerrhoden" TargetMode="External"/><Relationship Id="rId1" Type="http://schemas.openxmlformats.org/officeDocument/2006/relationships/slideLayout" Target="../slideLayouts/slideLayout7.xml"/><Relationship Id="rId6" Type="http://schemas.openxmlformats.org/officeDocument/2006/relationships/hyperlink" Target="http://en.wikipedia.org/wiki/New_Hebrides" TargetMode="External"/><Relationship Id="rId5" Type="http://schemas.openxmlformats.org/officeDocument/2006/relationships/hyperlink" Target="http://en.wikipedia.org/wiki/Carnation_Revolution" TargetMode="External"/><Relationship Id="rId4" Type="http://schemas.openxmlformats.org/officeDocument/2006/relationships/hyperlink" Target="http://en.wikipedia.org/wiki/Timeline_of_women's_suffrage#cite_note-2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South-West_Africa" TargetMode="External"/><Relationship Id="rId7" Type="http://schemas.openxmlformats.org/officeDocument/2006/relationships/hyperlink" Target="http://en.wikipedia.org/wiki/Federal_Supreme_Court_of_Switzerland" TargetMode="External"/><Relationship Id="rId2" Type="http://schemas.openxmlformats.org/officeDocument/2006/relationships/hyperlink" Target="http://en.wikipedia.org/wiki/Nineteenth_Amendment_to_the_United_States_Constitution" TargetMode="External"/><Relationship Id="rId1" Type="http://schemas.openxmlformats.org/officeDocument/2006/relationships/slideLayout" Target="../slideLayouts/slideLayout7.xml"/><Relationship Id="rId6" Type="http://schemas.openxmlformats.org/officeDocument/2006/relationships/hyperlink" Target="http://en.wikipedia.org/wiki/Appenzell_Innerrhoden" TargetMode="External"/><Relationship Id="rId5" Type="http://schemas.openxmlformats.org/officeDocument/2006/relationships/hyperlink" Target="http://en.wikipedia.org/wiki/Cantons_of_Switzerland" TargetMode="External"/><Relationship Id="rId4" Type="http://schemas.openxmlformats.org/officeDocument/2006/relationships/hyperlink" Target="http://en.wikipedia.org/wiki/Western_Samo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United_Arab_Emirates_parliamentary_election,_2011" TargetMode="External"/><Relationship Id="rId2" Type="http://schemas.openxmlformats.org/officeDocument/2006/relationships/hyperlink" Target="http://en.wikipedia.org/wiki/Qatari_municipal_elections,_2007" TargetMode="External"/><Relationship Id="rId1" Type="http://schemas.openxmlformats.org/officeDocument/2006/relationships/slideLayout" Target="../slideLayouts/slideLayout7.xml"/><Relationship Id="rId4" Type="http://schemas.openxmlformats.org/officeDocument/2006/relationships/hyperlink" Target="http://en.wikipedia.org/wiki/Saudi_Arabian_municipal_elections,_201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war </a:t>
            </a:r>
            <a:r>
              <a:rPr lang="en-US" dirty="0" smtClean="0"/>
              <a:t>uncertainty </a:t>
            </a:r>
            <a:r>
              <a:rPr lang="en-US" dirty="0" smtClean="0"/>
              <a:t>and Progress</a:t>
            </a:r>
            <a:endParaRPr lang="en-US" dirty="0"/>
          </a:p>
        </p:txBody>
      </p:sp>
      <p:sp>
        <p:nvSpPr>
          <p:cNvPr id="3" name="Subtitle 2"/>
          <p:cNvSpPr>
            <a:spLocks noGrp="1"/>
          </p:cNvSpPr>
          <p:nvPr>
            <p:ph type="subTitle" idx="1"/>
          </p:nvPr>
        </p:nvSpPr>
        <p:spPr/>
        <p:txBody>
          <a:bodyPr/>
          <a:lstStyle/>
          <a:p>
            <a:r>
              <a:rPr lang="en-US" dirty="0" smtClean="0"/>
              <a:t>Chapter 15 Section 1</a:t>
            </a:r>
            <a:endParaRPr lang="en-US" dirty="0"/>
          </a:p>
        </p:txBody>
      </p:sp>
    </p:spTree>
    <p:extLst>
      <p:ext uri="{BB962C8B-B14F-4D97-AF65-F5344CB8AC3E}">
        <p14:creationId xmlns:p14="http://schemas.microsoft.com/office/powerpoint/2010/main" val="1290030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err="1" smtClean="0"/>
              <a:t>L’Ange</a:t>
            </a:r>
            <a:r>
              <a:rPr lang="en-US" sz="2400" dirty="0" smtClean="0"/>
              <a:t> du </a:t>
            </a:r>
            <a:r>
              <a:rPr lang="en-US" sz="2400" dirty="0" err="1" smtClean="0"/>
              <a:t>Foyr</a:t>
            </a:r>
            <a:r>
              <a:rPr lang="en-US" sz="2400" dirty="0" smtClean="0"/>
              <a:t/>
            </a:r>
            <a:br>
              <a:rPr lang="en-US" sz="2400" dirty="0" smtClean="0"/>
            </a:br>
            <a:r>
              <a:rPr lang="en-US" sz="2400" dirty="0" smtClean="0"/>
              <a:t>by</a:t>
            </a:r>
            <a:br>
              <a:rPr lang="en-US" sz="2400" dirty="0" smtClean="0"/>
            </a:br>
            <a:r>
              <a:rPr lang="en-US" sz="2400" dirty="0" smtClean="0"/>
              <a:t>Ernst</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524000"/>
            <a:ext cx="7010400" cy="4953000"/>
          </a:xfrm>
        </p:spPr>
      </p:pic>
    </p:spTree>
    <p:extLst>
      <p:ext uri="{BB962C8B-B14F-4D97-AF65-F5344CB8AC3E}">
        <p14:creationId xmlns:p14="http://schemas.microsoft.com/office/powerpoint/2010/main" val="142523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Persistence of Memory</a:t>
            </a:r>
            <a:br>
              <a:rPr lang="en-US" sz="2400" dirty="0" smtClean="0"/>
            </a:br>
            <a:r>
              <a:rPr lang="en-US" sz="2400" dirty="0" smtClean="0"/>
              <a:t>by</a:t>
            </a:r>
            <a:br>
              <a:rPr lang="en-US" sz="2400" dirty="0" smtClean="0"/>
            </a:br>
            <a:r>
              <a:rPr lang="en-US" sz="2400" dirty="0" smtClean="0"/>
              <a:t>Dali</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52600"/>
            <a:ext cx="7467600" cy="4495800"/>
          </a:xfrm>
        </p:spPr>
      </p:pic>
    </p:spTree>
    <p:extLst>
      <p:ext uri="{BB962C8B-B14F-4D97-AF65-F5344CB8AC3E}">
        <p14:creationId xmlns:p14="http://schemas.microsoft.com/office/powerpoint/2010/main" val="1480975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2209800" cy="2619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3775"/>
            <a:ext cx="4662134" cy="33242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2067"/>
            <a:ext cx="6945630" cy="356339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534668"/>
            <a:ext cx="4354830" cy="3323331"/>
          </a:xfrm>
          <a:prstGeom prst="rect">
            <a:avLst/>
          </a:prstGeom>
        </p:spPr>
      </p:pic>
      <p:sp>
        <p:nvSpPr>
          <p:cNvPr id="6" name="TextBox 5"/>
          <p:cNvSpPr txBox="1"/>
          <p:nvPr/>
        </p:nvSpPr>
        <p:spPr>
          <a:xfrm>
            <a:off x="0" y="0"/>
            <a:ext cx="2209800" cy="584775"/>
          </a:xfrm>
          <a:prstGeom prst="rect">
            <a:avLst/>
          </a:prstGeom>
          <a:noFill/>
        </p:spPr>
        <p:txBody>
          <a:bodyPr wrap="square" rtlCol="0">
            <a:spAutoFit/>
          </a:bodyPr>
          <a:lstStyle/>
          <a:p>
            <a:r>
              <a:rPr lang="en-US" sz="3200" dirty="0" smtClean="0"/>
              <a:t>M.C. Escher</a:t>
            </a:r>
            <a:endParaRPr lang="en-US" sz="3200" dirty="0"/>
          </a:p>
        </p:txBody>
      </p:sp>
    </p:spTree>
    <p:extLst>
      <p:ext uri="{BB962C8B-B14F-4D97-AF65-F5344CB8AC3E}">
        <p14:creationId xmlns:p14="http://schemas.microsoft.com/office/powerpoint/2010/main" val="1374162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Picasso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3545668" cy="2209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8600"/>
            <a:ext cx="2745486" cy="33530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682238"/>
            <a:ext cx="4191000" cy="27856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810000"/>
            <a:ext cx="4478694" cy="2657856"/>
          </a:xfrm>
          <a:prstGeom prst="rect">
            <a:avLst/>
          </a:prstGeom>
        </p:spPr>
      </p:pic>
    </p:spTree>
    <p:extLst>
      <p:ext uri="{BB962C8B-B14F-4D97-AF65-F5344CB8AC3E}">
        <p14:creationId xmlns:p14="http://schemas.microsoft.com/office/powerpoint/2010/main" val="576176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Music</a:t>
            </a:r>
            <a:endParaRPr lang="en-US" u="sng" dirty="0"/>
          </a:p>
        </p:txBody>
      </p:sp>
      <p:sp>
        <p:nvSpPr>
          <p:cNvPr id="3" name="Content Placeholder 2"/>
          <p:cNvSpPr>
            <a:spLocks noGrp="1"/>
          </p:cNvSpPr>
          <p:nvPr>
            <p:ph idx="1"/>
          </p:nvPr>
        </p:nvSpPr>
        <p:spPr/>
        <p:txBody>
          <a:bodyPr/>
          <a:lstStyle/>
          <a:p>
            <a:pPr marL="0" indent="0">
              <a:buNone/>
            </a:pPr>
            <a:r>
              <a:rPr lang="en-US" dirty="0" smtClean="0"/>
              <a:t>Music of the twenties shunned traditional classical styles.</a:t>
            </a:r>
          </a:p>
          <a:p>
            <a:pPr marL="0" indent="0">
              <a:buNone/>
            </a:pPr>
            <a:r>
              <a:rPr lang="en-US" u="sng" dirty="0" smtClean="0"/>
              <a:t>Jazz</a:t>
            </a:r>
            <a:r>
              <a:rPr lang="en-US" dirty="0" smtClean="0"/>
              <a:t>- Emerges from the United States, New Orleans, Chicago, and New York. Carefree, impromptu style that represented the freedom of the era. Music of choice for the “Flapper”; The best Jazz came from Harlem in New York City.</a:t>
            </a:r>
            <a:endParaRPr lang="en-US" dirty="0"/>
          </a:p>
        </p:txBody>
      </p:sp>
    </p:spTree>
    <p:extLst>
      <p:ext uri="{BB962C8B-B14F-4D97-AF65-F5344CB8AC3E}">
        <p14:creationId xmlns:p14="http://schemas.microsoft.com/office/powerpoint/2010/main" val="111568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Social Change</a:t>
            </a:r>
            <a:endParaRPr lang="en-US" u="sng"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Women’s suffrage</a:t>
            </a:r>
            <a:r>
              <a:rPr lang="en-US" dirty="0" smtClean="0"/>
              <a:t>- A women’s right to vote</a:t>
            </a:r>
            <a:endParaRPr lang="en-US" u="sng" dirty="0" smtClean="0"/>
          </a:p>
          <a:p>
            <a:pPr marL="0" indent="0">
              <a:buNone/>
            </a:pPr>
            <a:r>
              <a:rPr lang="en-US" dirty="0" smtClean="0"/>
              <a:t>	*The most significant change will be for 	Women, they represent 50% of the 	population.</a:t>
            </a:r>
          </a:p>
          <a:p>
            <a:pPr marL="0" indent="0">
              <a:buNone/>
            </a:pPr>
            <a:r>
              <a:rPr lang="en-US" dirty="0" smtClean="0"/>
              <a:t>	*For 70 years in America they outwardly 	protested their lack of voting rights.</a:t>
            </a:r>
          </a:p>
          <a:p>
            <a:pPr marL="0" indent="0">
              <a:buNone/>
            </a:pPr>
            <a:r>
              <a:rPr lang="en-US" dirty="0"/>
              <a:t>	</a:t>
            </a:r>
            <a:r>
              <a:rPr lang="en-US" dirty="0" smtClean="0"/>
              <a:t>*19</a:t>
            </a:r>
            <a:r>
              <a:rPr lang="en-US" baseline="30000" dirty="0" smtClean="0"/>
              <a:t>th</a:t>
            </a:r>
            <a:r>
              <a:rPr lang="en-US" dirty="0" smtClean="0"/>
              <a:t> Amendment, 1920 women’s </a:t>
            </a:r>
            <a:r>
              <a:rPr lang="en-US" dirty="0" smtClean="0"/>
              <a:t>vote</a:t>
            </a:r>
          </a:p>
          <a:p>
            <a:pPr marL="0" indent="0">
              <a:buNone/>
            </a:pPr>
            <a:r>
              <a:rPr lang="en-US" dirty="0"/>
              <a:t> </a:t>
            </a:r>
            <a:r>
              <a:rPr lang="en-US" dirty="0" smtClean="0"/>
              <a:t>  </a:t>
            </a:r>
            <a:r>
              <a:rPr lang="en-US" sz="1800" dirty="0" smtClean="0"/>
              <a:t>         *</a:t>
            </a:r>
            <a:r>
              <a:rPr lang="en-US" sz="1800" dirty="0">
                <a:hlinkClick r:id="rId2" tooltip="New Zealand"/>
              </a:rPr>
              <a:t>New Zealand</a:t>
            </a:r>
            <a:r>
              <a:rPr lang="en-US" sz="1800" dirty="0"/>
              <a:t> in 1893 is often said to be the </a:t>
            </a:r>
            <a:r>
              <a:rPr lang="en-US" sz="1800" dirty="0">
                <a:hlinkClick r:id="rId3" tooltip="Women's suffrage in New Zealand"/>
              </a:rPr>
              <a:t>first country in the world to give women the right to vote</a:t>
            </a:r>
            <a:r>
              <a:rPr lang="en-US" sz="1800" dirty="0"/>
              <a:t>. A contestant for being the first nation to grant women the right to vote would be </a:t>
            </a:r>
            <a:r>
              <a:rPr lang="en-US" sz="1800" dirty="0">
                <a:hlinkClick r:id="rId4" tooltip="Sweden"/>
              </a:rPr>
              <a:t>Sweden</a:t>
            </a:r>
            <a:r>
              <a:rPr lang="en-US" sz="1800" dirty="0"/>
              <a:t>, where conditional woman suffrage was granted during the </a:t>
            </a:r>
            <a:r>
              <a:rPr lang="en-US" sz="1800" dirty="0">
                <a:hlinkClick r:id="rId5" tooltip="Age of liberty"/>
              </a:rPr>
              <a:t>age of liberty</a:t>
            </a:r>
            <a:r>
              <a:rPr lang="en-US" sz="1800" dirty="0"/>
              <a:t> between 1718 and 1771 to taxpaying women listed in their guilds as professionals</a:t>
            </a:r>
            <a:endParaRPr lang="en-US" sz="1800" dirty="0" smtClean="0"/>
          </a:p>
          <a:p>
            <a:pPr marL="0" indent="0">
              <a:buNone/>
            </a:pPr>
            <a:r>
              <a:rPr lang="en-US" dirty="0"/>
              <a:t>	</a:t>
            </a:r>
            <a:r>
              <a:rPr lang="en-US" dirty="0" smtClean="0"/>
              <a:t>*Others follow </a:t>
            </a:r>
            <a:r>
              <a:rPr lang="en-US" sz="2400" dirty="0" smtClean="0"/>
              <a:t>(</a:t>
            </a:r>
            <a:r>
              <a:rPr lang="en-US" sz="2400" dirty="0" smtClean="0"/>
              <a:t>Germany, Britain, Austria, Sweden)</a:t>
            </a:r>
            <a:endParaRPr lang="en-US" sz="2400" dirty="0" smtClean="0"/>
          </a:p>
          <a:p>
            <a:pPr marL="0" indent="0">
              <a:buNone/>
            </a:pPr>
            <a:endParaRPr lang="en-US" dirty="0"/>
          </a:p>
        </p:txBody>
      </p:sp>
    </p:spTree>
    <p:extLst>
      <p:ext uri="{BB962C8B-B14F-4D97-AF65-F5344CB8AC3E}">
        <p14:creationId xmlns:p14="http://schemas.microsoft.com/office/powerpoint/2010/main" val="751218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715000" cy="639762"/>
          </a:xfrm>
        </p:spPr>
        <p:txBody>
          <a:bodyPr>
            <a:normAutofit/>
          </a:bodyPr>
          <a:lstStyle/>
          <a:p>
            <a:r>
              <a:rPr lang="en-US" sz="2000" dirty="0" smtClean="0"/>
              <a:t>Women’s Vote Worldwide</a:t>
            </a:r>
            <a:endParaRPr lang="en-US" sz="2000" dirty="0"/>
          </a:p>
        </p:txBody>
      </p:sp>
      <p:sp>
        <p:nvSpPr>
          <p:cNvPr id="3" name="Content Placeholder 2"/>
          <p:cNvSpPr>
            <a:spLocks noGrp="1"/>
          </p:cNvSpPr>
          <p:nvPr>
            <p:ph idx="1"/>
          </p:nvPr>
        </p:nvSpPr>
        <p:spPr>
          <a:xfrm>
            <a:off x="0" y="762000"/>
            <a:ext cx="9144000" cy="6553200"/>
          </a:xfrm>
        </p:spPr>
        <p:txBody>
          <a:bodyPr>
            <a:normAutofit fontScale="32500" lnSpcReduction="20000"/>
          </a:bodyPr>
          <a:lstStyle/>
          <a:p>
            <a:r>
              <a:rPr lang="en-US" b="1" dirty="0"/>
              <a:t>18th </a:t>
            </a:r>
            <a:r>
              <a:rPr lang="en-US" b="1" dirty="0" smtClean="0"/>
              <a:t>century</a:t>
            </a:r>
            <a:endParaRPr lang="en-US" b="1" dirty="0"/>
          </a:p>
          <a:p>
            <a:r>
              <a:rPr lang="en-US" b="1" dirty="0"/>
              <a:t>1718</a:t>
            </a:r>
            <a:r>
              <a:rPr lang="en-US" dirty="0"/>
              <a:t> </a:t>
            </a:r>
          </a:p>
          <a:p>
            <a:pPr lvl="1"/>
            <a:r>
              <a:rPr lang="en-US" dirty="0"/>
              <a:t>Sweden Female taxpaying members of city </a:t>
            </a:r>
            <a:r>
              <a:rPr lang="en-US" dirty="0">
                <a:hlinkClick r:id="rId2" tooltip="Guild"/>
              </a:rPr>
              <a:t>guilds</a:t>
            </a:r>
            <a:r>
              <a:rPr lang="en-US" dirty="0"/>
              <a:t> are allowed to vote in local elections (rescinded in 1758) and national elections (rescinded in the new constitution of 1771</a:t>
            </a:r>
            <a:r>
              <a:rPr lang="en-US" dirty="0" smtClean="0"/>
              <a:t>).</a:t>
            </a:r>
            <a:endParaRPr lang="en-US" dirty="0"/>
          </a:p>
          <a:p>
            <a:r>
              <a:rPr lang="en-US" b="1" dirty="0"/>
              <a:t>1755</a:t>
            </a:r>
            <a:r>
              <a:rPr lang="en-US" dirty="0"/>
              <a:t> </a:t>
            </a:r>
          </a:p>
          <a:p>
            <a:pPr lvl="1"/>
            <a:r>
              <a:rPr lang="en-US" dirty="0">
                <a:hlinkClick r:id="rId3" tooltip="Corsican Republic"/>
              </a:rPr>
              <a:t>Corsica</a:t>
            </a:r>
            <a:r>
              <a:rPr lang="en-US" dirty="0"/>
              <a:t> (rescinded upon annexation by France in 1769</a:t>
            </a:r>
            <a:r>
              <a:rPr lang="en-US" dirty="0" smtClean="0"/>
              <a:t>)</a:t>
            </a:r>
            <a:r>
              <a:rPr lang="en-US" baseline="30000" dirty="0" smtClean="0"/>
              <a:t>[</a:t>
            </a:r>
            <a:endParaRPr lang="en-US" dirty="0"/>
          </a:p>
          <a:p>
            <a:r>
              <a:rPr lang="en-US" b="1" dirty="0"/>
              <a:t>1756–1778</a:t>
            </a:r>
            <a:r>
              <a:rPr lang="en-US" dirty="0"/>
              <a:t> </a:t>
            </a:r>
          </a:p>
          <a:p>
            <a:pPr lvl="1"/>
            <a:r>
              <a:rPr lang="en-US" dirty="0"/>
              <a:t>One woman, </a:t>
            </a:r>
            <a:r>
              <a:rPr lang="en-US" dirty="0">
                <a:hlinkClick r:id="rId4" tooltip="Lydia Taft"/>
              </a:rPr>
              <a:t>Lydia Taft</a:t>
            </a:r>
            <a:r>
              <a:rPr lang="en-US" dirty="0"/>
              <a:t>, is allowed to vote in </a:t>
            </a:r>
            <a:r>
              <a:rPr lang="en-US" dirty="0">
                <a:hlinkClick r:id="rId5" tooltip="Uxbridge, Massachusetts"/>
              </a:rPr>
              <a:t>Uxbridge, Massachusetts</a:t>
            </a:r>
            <a:r>
              <a:rPr lang="en-US" dirty="0"/>
              <a:t> </a:t>
            </a:r>
            <a:r>
              <a:rPr lang="en-US" dirty="0">
                <a:hlinkClick r:id="rId6" tooltip="Town meeting"/>
              </a:rPr>
              <a:t>town meeting</a:t>
            </a:r>
            <a:r>
              <a:rPr lang="en-US" dirty="0"/>
              <a:t> </a:t>
            </a:r>
          </a:p>
          <a:p>
            <a:r>
              <a:rPr lang="en-US" b="1" dirty="0"/>
              <a:t>1776</a:t>
            </a:r>
            <a:r>
              <a:rPr lang="en-US" dirty="0"/>
              <a:t> </a:t>
            </a:r>
          </a:p>
          <a:p>
            <a:pPr lvl="1"/>
            <a:r>
              <a:rPr lang="en-US" dirty="0"/>
              <a:t>New Jersey propertied widows (rescinded in 1807)</a:t>
            </a:r>
          </a:p>
          <a:p>
            <a:r>
              <a:rPr lang="en-US" b="1" dirty="0"/>
              <a:t>1795</a:t>
            </a:r>
            <a:r>
              <a:rPr lang="en-US" dirty="0"/>
              <a:t> </a:t>
            </a:r>
          </a:p>
          <a:p>
            <a:pPr lvl="1"/>
            <a:r>
              <a:rPr lang="en-US" dirty="0"/>
              <a:t>Poland prior to the </a:t>
            </a:r>
            <a:r>
              <a:rPr lang="en-US" dirty="0">
                <a:hlinkClick r:id="rId7" tooltip="Partition of Poland"/>
              </a:rPr>
              <a:t>Partition of Poland</a:t>
            </a:r>
            <a:r>
              <a:rPr lang="en-US" dirty="0"/>
              <a:t> in 1795, tax-paying females were allowed to take part in political life</a:t>
            </a:r>
          </a:p>
          <a:p>
            <a:r>
              <a:rPr lang="en-US" b="1" dirty="0"/>
              <a:t>19th </a:t>
            </a:r>
            <a:r>
              <a:rPr lang="en-US" b="1" dirty="0" smtClean="0"/>
              <a:t>century</a:t>
            </a:r>
            <a:endParaRPr lang="en-US" b="1" dirty="0"/>
          </a:p>
          <a:p>
            <a:r>
              <a:rPr lang="en-US" b="1" dirty="0"/>
              <a:t>1838</a:t>
            </a:r>
            <a:r>
              <a:rPr lang="en-US" dirty="0"/>
              <a:t> </a:t>
            </a:r>
          </a:p>
          <a:p>
            <a:pPr lvl="1"/>
            <a:r>
              <a:rPr lang="en-US" dirty="0"/>
              <a:t>Pitcairn Islands</a:t>
            </a:r>
          </a:p>
          <a:p>
            <a:r>
              <a:rPr lang="en-US" b="1" dirty="0"/>
              <a:t>1861</a:t>
            </a:r>
            <a:r>
              <a:rPr lang="en-US" dirty="0"/>
              <a:t> </a:t>
            </a:r>
          </a:p>
          <a:p>
            <a:pPr lvl="1"/>
            <a:r>
              <a:rPr lang="en-US" dirty="0"/>
              <a:t>South Australia (Only property-owning women for local elections universal franchise in 1894)</a:t>
            </a:r>
          </a:p>
          <a:p>
            <a:r>
              <a:rPr lang="en-US" b="1" dirty="0"/>
              <a:t>1862</a:t>
            </a:r>
            <a:r>
              <a:rPr lang="en-US" dirty="0"/>
              <a:t> </a:t>
            </a:r>
          </a:p>
          <a:p>
            <a:pPr lvl="1"/>
            <a:r>
              <a:rPr lang="en-US" dirty="0"/>
              <a:t>Sweden (only in local elections, votes graded after taxation, universal franchise in 1919, which went into effect at the 1921 elections)</a:t>
            </a:r>
            <a:r>
              <a:rPr lang="en-US" baseline="30000" dirty="0">
                <a:hlinkClick r:id="rId8"/>
              </a:rPr>
              <a:t>[4]</a:t>
            </a:r>
            <a:endParaRPr lang="en-US" dirty="0"/>
          </a:p>
          <a:p>
            <a:r>
              <a:rPr lang="en-US" b="1" dirty="0"/>
              <a:t>1863</a:t>
            </a:r>
            <a:r>
              <a:rPr lang="en-US" dirty="0"/>
              <a:t> </a:t>
            </a:r>
          </a:p>
          <a:p>
            <a:pPr lvl="1"/>
            <a:r>
              <a:rPr lang="en-US" dirty="0"/>
              <a:t>The </a:t>
            </a:r>
            <a:r>
              <a:rPr lang="en-US" dirty="0">
                <a:hlinkClick r:id="rId9" tooltip="Grand Duchy of Finland"/>
              </a:rPr>
              <a:t>Grand Principality of Finland</a:t>
            </a:r>
            <a:r>
              <a:rPr lang="en-US" dirty="0"/>
              <a:t> was part of the Russian Empire from 1809 to 1917 and enjoyed a high degree of </a:t>
            </a:r>
            <a:r>
              <a:rPr lang="en-US" dirty="0">
                <a:hlinkClick r:id="rId10" tooltip="Autonomy"/>
              </a:rPr>
              <a:t>autonomy</a:t>
            </a:r>
            <a:r>
              <a:rPr lang="en-US" dirty="0"/>
              <a:t>. In 1863, taxpaying women were granted municipal suffrage in the country side, and in 1872, the same reform was given to the cities</a:t>
            </a:r>
            <a:r>
              <a:rPr lang="en-US" baseline="30000" dirty="0">
                <a:hlinkClick r:id="rId8"/>
              </a:rPr>
              <a:t>[4]</a:t>
            </a:r>
            <a:endParaRPr lang="en-US" dirty="0"/>
          </a:p>
          <a:p>
            <a:r>
              <a:rPr lang="en-US" b="1" dirty="0"/>
              <a:t>1864</a:t>
            </a:r>
            <a:r>
              <a:rPr lang="en-US" dirty="0"/>
              <a:t> </a:t>
            </a:r>
          </a:p>
          <a:p>
            <a:r>
              <a:rPr lang="en-US" dirty="0"/>
              <a:t>Statue of </a:t>
            </a:r>
            <a:r>
              <a:rPr lang="en-US" dirty="0">
                <a:hlinkClick r:id="rId11" tooltip="Esther Hobart Morris"/>
              </a:rPr>
              <a:t>Esther Hobart Morris</a:t>
            </a:r>
            <a:r>
              <a:rPr lang="en-US" dirty="0"/>
              <a:t> in front of the </a:t>
            </a:r>
            <a:r>
              <a:rPr lang="en-US" dirty="0">
                <a:hlinkClick r:id="rId12" tooltip="Wyoming State Capitol"/>
              </a:rPr>
              <a:t>Wyoming State Capitol</a:t>
            </a:r>
            <a:endParaRPr lang="en-US" dirty="0"/>
          </a:p>
          <a:p>
            <a:pPr lvl="1"/>
            <a:r>
              <a:rPr lang="en-US" dirty="0"/>
              <a:t>Women in </a:t>
            </a:r>
            <a:r>
              <a:rPr lang="en-US" dirty="0">
                <a:hlinkClick r:id="rId13" tooltip="Victoria (Australia)"/>
              </a:rPr>
              <a:t>Victoria, Australia</a:t>
            </a:r>
            <a:r>
              <a:rPr lang="en-US" dirty="0"/>
              <a:t> were unintentionally enfranchised by the </a:t>
            </a:r>
            <a:r>
              <a:rPr lang="en-US" i="1" dirty="0"/>
              <a:t>Electoral Act</a:t>
            </a:r>
            <a:r>
              <a:rPr lang="en-US" dirty="0"/>
              <a:t> (1863), and proceeded to vote in the following year's elections. The Act was amended in 1865 to correct the error.</a:t>
            </a:r>
            <a:r>
              <a:rPr lang="en-US" baseline="30000" dirty="0">
                <a:hlinkClick r:id="rId14"/>
              </a:rPr>
              <a:t>[5]</a:t>
            </a:r>
            <a:endParaRPr lang="en-US" dirty="0"/>
          </a:p>
          <a:p>
            <a:pPr lvl="1"/>
            <a:r>
              <a:rPr lang="en-US" dirty="0"/>
              <a:t>In the former </a:t>
            </a:r>
            <a:r>
              <a:rPr lang="en-US" dirty="0">
                <a:hlinkClick r:id="rId15" tooltip="Kingdom of Bohemia"/>
              </a:rPr>
              <a:t>Kingdom of Bohemia</a:t>
            </a:r>
            <a:r>
              <a:rPr lang="en-US" dirty="0"/>
              <a:t>, taxpaying women and women in "learned professions" were allowed to vote by proxy and made eligible to the legislative body in 1864.</a:t>
            </a:r>
            <a:r>
              <a:rPr lang="en-US" baseline="30000" dirty="0">
                <a:hlinkClick r:id="rId8"/>
              </a:rPr>
              <a:t>[4]</a:t>
            </a:r>
            <a:endParaRPr lang="en-US" dirty="0"/>
          </a:p>
          <a:p>
            <a:r>
              <a:rPr lang="en-US" b="1" dirty="0"/>
              <a:t>1869</a:t>
            </a:r>
            <a:r>
              <a:rPr lang="en-US" dirty="0"/>
              <a:t> </a:t>
            </a:r>
          </a:p>
          <a:p>
            <a:pPr lvl="1"/>
            <a:r>
              <a:rPr lang="en-US" dirty="0">
                <a:hlinkClick r:id="rId16" tooltip="United Kingdom of Great Britain and Ireland"/>
              </a:rPr>
              <a:t>United Kingdom</a:t>
            </a:r>
            <a:r>
              <a:rPr lang="en-US" dirty="0"/>
              <a:t> (only in local elections. Partial female suffrage in general elections in 1918; universal franchise in 1928.)</a:t>
            </a:r>
          </a:p>
          <a:p>
            <a:r>
              <a:rPr lang="en-US" b="1" dirty="0"/>
              <a:t>1869–1920</a:t>
            </a:r>
            <a:r>
              <a:rPr lang="en-US" dirty="0"/>
              <a:t> </a:t>
            </a:r>
          </a:p>
          <a:p>
            <a:pPr lvl="1"/>
            <a:r>
              <a:rPr lang="en-US" dirty="0">
                <a:hlinkClick r:id="rId17" tooltip="US state"/>
              </a:rPr>
              <a:t>States</a:t>
            </a:r>
            <a:r>
              <a:rPr lang="en-US" dirty="0"/>
              <a:t> and territories of the USA, progressively, starting with the </a:t>
            </a:r>
            <a:r>
              <a:rPr lang="en-US" dirty="0">
                <a:hlinkClick r:id="rId18" tooltip="Wyoming Territory"/>
              </a:rPr>
              <a:t>Wyoming Territory</a:t>
            </a:r>
            <a:r>
              <a:rPr lang="en-US" dirty="0"/>
              <a:t> in 1869 and the </a:t>
            </a:r>
            <a:r>
              <a:rPr lang="en-US" dirty="0">
                <a:hlinkClick r:id="rId19" tooltip="Utah Territory"/>
              </a:rPr>
              <a:t>Utah Territory</a:t>
            </a:r>
            <a:r>
              <a:rPr lang="en-US" dirty="0"/>
              <a:t> in 1870, though the latter was repealed by the </a:t>
            </a:r>
            <a:r>
              <a:rPr lang="en-US" dirty="0">
                <a:hlinkClick r:id="rId20" tooltip="Edmunds-Tucker Act"/>
              </a:rPr>
              <a:t>Edmunds-Tucker Act</a:t>
            </a:r>
            <a:r>
              <a:rPr lang="en-US" dirty="0"/>
              <a:t> in 1887. </a:t>
            </a:r>
            <a:r>
              <a:rPr lang="en-US" dirty="0">
                <a:hlinkClick r:id="rId21" tooltip="Wyoming"/>
              </a:rPr>
              <a:t>Wyoming</a:t>
            </a:r>
            <a:r>
              <a:rPr lang="en-US" dirty="0"/>
              <a:t> acquired statehood in 1890 (</a:t>
            </a:r>
            <a:r>
              <a:rPr lang="en-US" dirty="0">
                <a:hlinkClick r:id="rId22" tooltip="Utah"/>
              </a:rPr>
              <a:t>Utah</a:t>
            </a:r>
            <a:r>
              <a:rPr lang="en-US" dirty="0"/>
              <a:t> in 1896), allowing women to cast votes in federal elections. The United States as a whole acquired women's suffrage in 1920 (see below) through the </a:t>
            </a:r>
            <a:r>
              <a:rPr lang="en-US" dirty="0">
                <a:hlinkClick r:id="rId23" tooltip="Nineteenth Amendment to the United States Constitution"/>
              </a:rPr>
              <a:t>Nineteenth Amendment to the United States Constitution</a:t>
            </a:r>
            <a:r>
              <a:rPr lang="en-US" dirty="0"/>
              <a:t>; voting qualifications in the U.S., even in federal elections, are set by the states, and this amendment prohibited states from discriminating on the basis of sex.</a:t>
            </a:r>
          </a:p>
          <a:p>
            <a:r>
              <a:rPr lang="en-US" b="1" dirty="0"/>
              <a:t>1870</a:t>
            </a:r>
            <a:r>
              <a:rPr lang="en-US" dirty="0"/>
              <a:t> </a:t>
            </a:r>
          </a:p>
          <a:p>
            <a:pPr lvl="1"/>
            <a:r>
              <a:rPr lang="en-US" dirty="0">
                <a:hlinkClick r:id="rId19" tooltip="Utah Territory"/>
              </a:rPr>
              <a:t>Utah Territory</a:t>
            </a:r>
            <a:endParaRPr lang="en-US" dirty="0"/>
          </a:p>
          <a:p>
            <a:r>
              <a:rPr lang="en-US" b="1" dirty="0"/>
              <a:t>1872</a:t>
            </a:r>
            <a:r>
              <a:rPr lang="en-US" dirty="0"/>
              <a:t> </a:t>
            </a:r>
          </a:p>
          <a:p>
            <a:pPr lvl="1"/>
            <a:r>
              <a:rPr lang="en-US" dirty="0">
                <a:hlinkClick r:id="rId9" tooltip="Grand Duchy of Finland"/>
              </a:rPr>
              <a:t>Grand Principality of Finland</a:t>
            </a:r>
            <a:r>
              <a:rPr lang="en-US" dirty="0"/>
              <a:t> was part of the Russian Empire from 1809 to 1917 and enjoyed a high degree of </a:t>
            </a:r>
            <a:r>
              <a:rPr lang="en-US" dirty="0">
                <a:hlinkClick r:id="rId10" tooltip="Autonomy"/>
              </a:rPr>
              <a:t>autonomy</a:t>
            </a:r>
            <a:r>
              <a:rPr lang="en-US" dirty="0"/>
              <a:t>. In 1872, taxpaying women were granted municipal suffrage in the cities</a:t>
            </a:r>
            <a:r>
              <a:rPr lang="en-US" baseline="30000" dirty="0">
                <a:hlinkClick r:id="rId8"/>
              </a:rPr>
              <a:t>[4]</a:t>
            </a:r>
            <a:endParaRPr lang="en-US" dirty="0"/>
          </a:p>
          <a:p>
            <a:r>
              <a:rPr lang="en-US" b="1" dirty="0"/>
              <a:t>1881</a:t>
            </a:r>
            <a:r>
              <a:rPr lang="en-US" dirty="0"/>
              <a:t> </a:t>
            </a:r>
          </a:p>
          <a:p>
            <a:pPr lvl="1"/>
            <a:r>
              <a:rPr lang="en-US" dirty="0"/>
              <a:t>Isle of Man (only property-owners until 1913, universal franchise in 1919.)</a:t>
            </a:r>
          </a:p>
          <a:p>
            <a:r>
              <a:rPr lang="en-US" b="1" dirty="0"/>
              <a:t>1884</a:t>
            </a:r>
            <a:r>
              <a:rPr lang="en-US" dirty="0"/>
              <a:t> </a:t>
            </a:r>
          </a:p>
          <a:p>
            <a:pPr lvl="1"/>
            <a:r>
              <a:rPr lang="en-US" dirty="0"/>
              <a:t>Canada Widows and spinsters granted the right to vote within municipalities in </a:t>
            </a:r>
            <a:r>
              <a:rPr lang="en-US" dirty="0">
                <a:hlinkClick r:id="rId24" tooltip="Ontario"/>
              </a:rPr>
              <a:t>Ontario</a:t>
            </a:r>
            <a:r>
              <a:rPr lang="en-US" dirty="0"/>
              <a:t> (later to other provinces</a:t>
            </a:r>
            <a:r>
              <a:rPr lang="en-US" dirty="0" smtClean="0"/>
              <a:t>).</a:t>
            </a:r>
            <a:endParaRPr lang="en-US" dirty="0"/>
          </a:p>
          <a:p>
            <a:endParaRPr lang="en-US" dirty="0"/>
          </a:p>
        </p:txBody>
      </p:sp>
    </p:spTree>
    <p:extLst>
      <p:ext uri="{BB962C8B-B14F-4D97-AF65-F5344CB8AC3E}">
        <p14:creationId xmlns:p14="http://schemas.microsoft.com/office/powerpoint/2010/main" val="2772441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494085"/>
          </a:xfrm>
          <a:prstGeom prst="rect">
            <a:avLst/>
          </a:prstGeom>
        </p:spPr>
        <p:txBody>
          <a:bodyPr wrap="square">
            <a:spAutoFit/>
          </a:bodyPr>
          <a:lstStyle/>
          <a:p>
            <a:r>
              <a:rPr lang="en-US" sz="1600" b="1" dirty="0"/>
              <a:t>1889</a:t>
            </a:r>
            <a:r>
              <a:rPr lang="en-US" sz="1600" dirty="0"/>
              <a:t> </a:t>
            </a:r>
          </a:p>
          <a:p>
            <a:pPr lvl="1"/>
            <a:r>
              <a:rPr lang="en-US" sz="1600" dirty="0" err="1">
                <a:hlinkClick r:id="rId2" tooltip="Franceville, New Hebrides"/>
              </a:rPr>
              <a:t>Franceville</a:t>
            </a:r>
            <a:r>
              <a:rPr lang="en-US" sz="1600" dirty="0"/>
              <a:t> grants universal </a:t>
            </a:r>
            <a:r>
              <a:rPr lang="en-US" sz="1600" dirty="0" err="1" smtClean="0"/>
              <a:t>suffrage.Loses</a:t>
            </a:r>
            <a:r>
              <a:rPr lang="en-US" sz="1600" dirty="0" smtClean="0"/>
              <a:t> </a:t>
            </a:r>
            <a:r>
              <a:rPr lang="en-US" sz="1600" dirty="0"/>
              <a:t>self-rule within months.</a:t>
            </a:r>
          </a:p>
          <a:p>
            <a:r>
              <a:rPr lang="en-US" sz="1600" b="1" dirty="0"/>
              <a:t>1893</a:t>
            </a:r>
            <a:r>
              <a:rPr lang="en-US" sz="1600" dirty="0"/>
              <a:t> </a:t>
            </a:r>
          </a:p>
          <a:p>
            <a:r>
              <a:rPr lang="en-US" sz="1600" dirty="0"/>
              <a:t>Tribute to the Suffragettes, </a:t>
            </a:r>
            <a:r>
              <a:rPr lang="en-US" sz="1600" dirty="0">
                <a:hlinkClick r:id="rId3" tooltip="Christchurch, New Zealand"/>
              </a:rPr>
              <a:t>Christchurch, New Zealand</a:t>
            </a:r>
            <a:endParaRPr lang="en-US" sz="1600" dirty="0"/>
          </a:p>
          <a:p>
            <a:pPr lvl="1"/>
            <a:r>
              <a:rPr lang="en-US" sz="1600" dirty="0"/>
              <a:t>Colorado</a:t>
            </a:r>
          </a:p>
          <a:p>
            <a:pPr lvl="1"/>
            <a:r>
              <a:rPr lang="en-US" sz="1600" dirty="0"/>
              <a:t>New Zealand (including </a:t>
            </a:r>
            <a:r>
              <a:rPr lang="en-US" sz="1600" dirty="0">
                <a:hlinkClick r:id="rId4" tooltip="Māori people"/>
              </a:rPr>
              <a:t>Maori</a:t>
            </a:r>
            <a:r>
              <a:rPr lang="en-US" sz="1600" dirty="0"/>
              <a:t> women; although women were barred from standing for election until 1919) </a:t>
            </a:r>
          </a:p>
          <a:p>
            <a:pPr lvl="1"/>
            <a:r>
              <a:rPr lang="en-US" sz="1600" dirty="0"/>
              <a:t>Cook Islands</a:t>
            </a:r>
          </a:p>
          <a:p>
            <a:r>
              <a:rPr lang="en-US" sz="1600" b="1" dirty="0"/>
              <a:t>1894</a:t>
            </a:r>
            <a:r>
              <a:rPr lang="en-US" sz="1600" dirty="0"/>
              <a:t> </a:t>
            </a:r>
          </a:p>
          <a:p>
            <a:pPr lvl="1"/>
            <a:r>
              <a:rPr lang="en-US" sz="1600" dirty="0"/>
              <a:t>South Australia grants universal suffrage, extending the franchise to all women (property-owners could vote in local elections from 1861), the first in Australia to do so. Women are also granted the right to stand for parliament, making South Australia the first in the world to do so.</a:t>
            </a:r>
          </a:p>
          <a:p>
            <a:pPr lvl="1"/>
            <a:r>
              <a:rPr lang="en-US" sz="1600" dirty="0">
                <a:hlinkClick r:id="rId5" tooltip="United Kingdom of Great Britain and Ireland"/>
              </a:rPr>
              <a:t>United Kingdom</a:t>
            </a:r>
            <a:r>
              <a:rPr lang="en-US" sz="1600" dirty="0"/>
              <a:t> extends right to vote in local elections to married women.</a:t>
            </a:r>
          </a:p>
          <a:p>
            <a:r>
              <a:rPr lang="en-US" sz="1600" b="1" dirty="0"/>
              <a:t>1896</a:t>
            </a:r>
            <a:r>
              <a:rPr lang="en-US" sz="1600" dirty="0"/>
              <a:t> </a:t>
            </a:r>
          </a:p>
          <a:p>
            <a:pPr lvl="1"/>
            <a:r>
              <a:rPr lang="en-US" sz="1600" dirty="0"/>
              <a:t>Idaho</a:t>
            </a:r>
          </a:p>
          <a:p>
            <a:r>
              <a:rPr lang="en-US" sz="1600" b="1" dirty="0"/>
              <a:t>1899</a:t>
            </a:r>
            <a:r>
              <a:rPr lang="en-US" sz="1600" dirty="0"/>
              <a:t> </a:t>
            </a:r>
          </a:p>
          <a:p>
            <a:pPr lvl="1"/>
            <a:r>
              <a:rPr lang="en-US" sz="1600" dirty="0"/>
              <a:t>Western </a:t>
            </a:r>
            <a:r>
              <a:rPr lang="en-US" sz="1600" dirty="0" smtClean="0"/>
              <a:t>Australia</a:t>
            </a:r>
          </a:p>
          <a:p>
            <a:r>
              <a:rPr lang="en-US" sz="1600" b="1" dirty="0"/>
              <a:t>20th </a:t>
            </a:r>
            <a:r>
              <a:rPr lang="en-US" sz="1600" b="1" dirty="0" smtClean="0"/>
              <a:t>century</a:t>
            </a:r>
            <a:endParaRPr lang="en-US" sz="1600" b="1" dirty="0"/>
          </a:p>
          <a:p>
            <a:r>
              <a:rPr lang="en-US" sz="1600" b="1" dirty="0" smtClean="0"/>
              <a:t>1900s</a:t>
            </a:r>
            <a:endParaRPr lang="en-US" sz="1600" b="1" dirty="0"/>
          </a:p>
          <a:p>
            <a:r>
              <a:rPr lang="en-US" sz="1600" b="1" dirty="0"/>
              <a:t>1902</a:t>
            </a:r>
            <a:r>
              <a:rPr lang="en-US" sz="1600" dirty="0"/>
              <a:t> </a:t>
            </a:r>
          </a:p>
          <a:p>
            <a:pPr lvl="1"/>
            <a:r>
              <a:rPr lang="en-US" sz="1600" dirty="0">
                <a:hlinkClick r:id="rId6" tooltip="Australia"/>
              </a:rPr>
              <a:t>Commonwealth of Australia</a:t>
            </a:r>
            <a:r>
              <a:rPr lang="en-US" sz="1600" dirty="0"/>
              <a:t> (The </a:t>
            </a:r>
            <a:r>
              <a:rPr lang="en-US" sz="1600" dirty="0">
                <a:hlinkClick r:id="rId7" tooltip="Constitution of Australia"/>
              </a:rPr>
              <a:t>Australian Constitution</a:t>
            </a:r>
            <a:r>
              <a:rPr lang="en-US" sz="1600" dirty="0"/>
              <a:t> gave the federal franchise to all persons allowed to vote for the lower house in each state unless the </a:t>
            </a:r>
            <a:r>
              <a:rPr lang="en-US" sz="1600" dirty="0">
                <a:hlinkClick r:id="rId8" tooltip="Parliament of Australia"/>
              </a:rPr>
              <a:t>Commonwealth Parliament</a:t>
            </a:r>
            <a:r>
              <a:rPr lang="en-US" sz="1600" dirty="0"/>
              <a:t> stipulated otherwise. Thus, </a:t>
            </a:r>
            <a:r>
              <a:rPr lang="en-US" sz="1600" dirty="0">
                <a:hlinkClick r:id="rId9" tooltip="South Australia"/>
              </a:rPr>
              <a:t>South Australian</a:t>
            </a:r>
            <a:r>
              <a:rPr lang="en-US" sz="1600" dirty="0"/>
              <a:t> and Western Australian women could vote in the </a:t>
            </a:r>
            <a:r>
              <a:rPr lang="en-US" sz="1600" dirty="0">
                <a:hlinkClick r:id="rId10" tooltip="Australian general election, 1901"/>
              </a:rPr>
              <a:t>first federal election in 1901</a:t>
            </a:r>
            <a:r>
              <a:rPr lang="en-US" sz="1600" dirty="0"/>
              <a:t>. During the first Parliament, the Commonwealth passed legislation extending federal franchise to non-Aboriginal women in all states.)</a:t>
            </a:r>
          </a:p>
          <a:p>
            <a:pPr lvl="1"/>
            <a:r>
              <a:rPr lang="en-US" sz="1600" dirty="0"/>
              <a:t>New South </a:t>
            </a:r>
            <a:r>
              <a:rPr lang="en-US" sz="1600" dirty="0" smtClean="0"/>
              <a:t>Wales</a:t>
            </a:r>
            <a:endParaRPr lang="en-US" sz="1600" dirty="0"/>
          </a:p>
        </p:txBody>
      </p:sp>
    </p:spTree>
    <p:extLst>
      <p:ext uri="{BB962C8B-B14F-4D97-AF65-F5344CB8AC3E}">
        <p14:creationId xmlns:p14="http://schemas.microsoft.com/office/powerpoint/2010/main" val="1512891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71084"/>
          </a:xfrm>
          <a:prstGeom prst="rect">
            <a:avLst/>
          </a:prstGeom>
        </p:spPr>
        <p:txBody>
          <a:bodyPr wrap="square">
            <a:spAutoFit/>
          </a:bodyPr>
          <a:lstStyle/>
          <a:p>
            <a:r>
              <a:rPr lang="en-US" sz="1400" b="1" dirty="0"/>
              <a:t>1903</a:t>
            </a:r>
            <a:r>
              <a:rPr lang="en-US" sz="1400" dirty="0"/>
              <a:t> </a:t>
            </a:r>
          </a:p>
          <a:p>
            <a:pPr lvl="1"/>
            <a:r>
              <a:rPr lang="en-US" sz="1400" dirty="0"/>
              <a:t>Tasmania</a:t>
            </a:r>
          </a:p>
          <a:p>
            <a:r>
              <a:rPr lang="en-US" sz="1400" b="1" dirty="0"/>
              <a:t>1905</a:t>
            </a:r>
            <a:r>
              <a:rPr lang="en-US" sz="1400" dirty="0"/>
              <a:t> </a:t>
            </a:r>
          </a:p>
          <a:p>
            <a:pPr lvl="1"/>
            <a:r>
              <a:rPr lang="en-US" sz="1400" dirty="0"/>
              <a:t>Queensland</a:t>
            </a:r>
          </a:p>
          <a:p>
            <a:r>
              <a:rPr lang="en-US" sz="1400" dirty="0"/>
              <a:t>First Female Parliamentarians in the world were elected in Finland in 1907.</a:t>
            </a:r>
          </a:p>
          <a:p>
            <a:r>
              <a:rPr lang="en-US" sz="1400" b="1" dirty="0"/>
              <a:t>1906</a:t>
            </a:r>
            <a:r>
              <a:rPr lang="en-US" sz="1400" dirty="0"/>
              <a:t> </a:t>
            </a:r>
          </a:p>
          <a:p>
            <a:pPr lvl="1"/>
            <a:r>
              <a:rPr lang="en-US" sz="1400" dirty="0"/>
              <a:t>The </a:t>
            </a:r>
            <a:r>
              <a:rPr lang="en-US" sz="1400" dirty="0">
                <a:hlinkClick r:id="rId2" tooltip="Grand Duchy of Finland"/>
              </a:rPr>
              <a:t>Grand Principality of Finland</a:t>
            </a:r>
            <a:r>
              <a:rPr lang="en-US" sz="1400" dirty="0"/>
              <a:t> was the first country to have universal suffrage. First country to give the right to vote and right to stand for elections to everyone of age regardless of wealth, race or social class.</a:t>
            </a:r>
            <a:r>
              <a:rPr lang="en-US" sz="1400" baseline="30000" dirty="0">
                <a:hlinkClick r:id="rId3"/>
              </a:rPr>
              <a:t>[9]</a:t>
            </a:r>
            <a:endParaRPr lang="en-US" sz="1400" dirty="0"/>
          </a:p>
          <a:p>
            <a:pPr lvl="1"/>
            <a:r>
              <a:rPr lang="en-US" sz="1400" dirty="0"/>
              <a:t>New Hebrides Perhaps inspired by the </a:t>
            </a:r>
            <a:r>
              <a:rPr lang="en-US" sz="1400" dirty="0" err="1"/>
              <a:t>Franceville</a:t>
            </a:r>
            <a:r>
              <a:rPr lang="en-US" sz="1400" dirty="0"/>
              <a:t> experiment, the </a:t>
            </a:r>
            <a:r>
              <a:rPr lang="en-US" sz="1400" dirty="0">
                <a:hlinkClick r:id="rId4" tooltip="History of Vanuatu"/>
              </a:rPr>
              <a:t>Anglo-French Condominium of the New Hebrides</a:t>
            </a:r>
            <a:r>
              <a:rPr lang="en-US" sz="1400" dirty="0"/>
              <a:t> granted women the right to vote in municipal elections and to serve on elected municipal councils. (These rights applied only to British, French, and other colonists, not to indigenous islanders.)</a:t>
            </a:r>
            <a:r>
              <a:rPr lang="en-US" sz="1400" baseline="30000" dirty="0">
                <a:hlinkClick r:id="rId5"/>
              </a:rPr>
              <a:t>[10]</a:t>
            </a:r>
            <a:endParaRPr lang="en-US" sz="1400" dirty="0"/>
          </a:p>
          <a:p>
            <a:r>
              <a:rPr lang="en-US" sz="1400" dirty="0"/>
              <a:t>The argument over women's rights in Victoria was lampooned in this </a:t>
            </a:r>
            <a:r>
              <a:rPr lang="en-US" sz="1400" i="1" dirty="0"/>
              <a:t>Melbourne Punch</a:t>
            </a:r>
            <a:r>
              <a:rPr lang="en-US" sz="1400" dirty="0"/>
              <a:t> cartoon of 1887</a:t>
            </a:r>
          </a:p>
          <a:p>
            <a:r>
              <a:rPr lang="en-US" sz="1400" b="1" dirty="0"/>
              <a:t>1908</a:t>
            </a:r>
            <a:r>
              <a:rPr lang="en-US" sz="1400" dirty="0"/>
              <a:t> </a:t>
            </a:r>
          </a:p>
          <a:p>
            <a:pPr lvl="1"/>
            <a:r>
              <a:rPr lang="en-US" sz="1400" dirty="0"/>
              <a:t>Denmark (only in local elections, with Iceland and the Faroe Islands)</a:t>
            </a:r>
          </a:p>
          <a:p>
            <a:pPr lvl="1"/>
            <a:r>
              <a:rPr lang="en-US" sz="1400" dirty="0"/>
              <a:t>Victoria</a:t>
            </a:r>
          </a:p>
          <a:p>
            <a:r>
              <a:rPr lang="en-US" sz="1400" b="1" dirty="0" smtClean="0"/>
              <a:t>1910s</a:t>
            </a:r>
            <a:endParaRPr lang="en-US" sz="1400" b="1" dirty="0"/>
          </a:p>
          <a:p>
            <a:r>
              <a:rPr lang="en-US" sz="1400" b="1" dirty="0"/>
              <a:t>1910</a:t>
            </a:r>
            <a:r>
              <a:rPr lang="en-US" sz="1400" dirty="0"/>
              <a:t> </a:t>
            </a:r>
          </a:p>
          <a:p>
            <a:pPr lvl="1"/>
            <a:r>
              <a:rPr lang="en-US" sz="1400" dirty="0"/>
              <a:t>Washington</a:t>
            </a:r>
          </a:p>
          <a:p>
            <a:r>
              <a:rPr lang="en-US" sz="1400" b="1" dirty="0"/>
              <a:t>1911</a:t>
            </a:r>
            <a:r>
              <a:rPr lang="en-US" sz="1400" dirty="0"/>
              <a:t> </a:t>
            </a:r>
          </a:p>
          <a:p>
            <a:pPr lvl="1"/>
            <a:r>
              <a:rPr lang="en-US" sz="1400" dirty="0"/>
              <a:t>California</a:t>
            </a:r>
          </a:p>
          <a:p>
            <a:pPr lvl="1"/>
            <a:r>
              <a:rPr lang="en-US" sz="1400" dirty="0"/>
              <a:t>Argentina (A doctor, </a:t>
            </a:r>
            <a:r>
              <a:rPr lang="en-US" sz="1400" dirty="0" err="1">
                <a:hlinkClick r:id="rId6" tooltip="Julieta Lanteri"/>
              </a:rPr>
              <a:t>Julieta</a:t>
            </a:r>
            <a:r>
              <a:rPr lang="en-US" sz="1400" dirty="0">
                <a:hlinkClick r:id="rId6" tooltip="Julieta Lanteri"/>
              </a:rPr>
              <a:t> </a:t>
            </a:r>
            <a:r>
              <a:rPr lang="en-US" sz="1400" dirty="0" err="1">
                <a:hlinkClick r:id="rId6" tooltip="Julieta Lanteri"/>
              </a:rPr>
              <a:t>Lanteri</a:t>
            </a:r>
            <a:r>
              <a:rPr lang="en-US" sz="1400" dirty="0"/>
              <a:t>, sued and won the right to vote)</a:t>
            </a:r>
          </a:p>
          <a:p>
            <a:r>
              <a:rPr lang="en-US" sz="1400" b="1" dirty="0"/>
              <a:t>1912</a:t>
            </a:r>
            <a:r>
              <a:rPr lang="en-US" sz="1400" dirty="0"/>
              <a:t> </a:t>
            </a:r>
          </a:p>
          <a:p>
            <a:pPr lvl="1"/>
            <a:r>
              <a:rPr lang="en-US" sz="1400" dirty="0"/>
              <a:t>Oregon</a:t>
            </a:r>
          </a:p>
          <a:p>
            <a:pPr lvl="1"/>
            <a:r>
              <a:rPr lang="en-US" sz="1400" dirty="0"/>
              <a:t>Kansas</a:t>
            </a:r>
          </a:p>
          <a:p>
            <a:pPr lvl="1"/>
            <a:r>
              <a:rPr lang="en-US" sz="1400" dirty="0"/>
              <a:t>Arizona</a:t>
            </a:r>
          </a:p>
          <a:p>
            <a:r>
              <a:rPr lang="en-US" sz="1400" b="1" dirty="0"/>
              <a:t>1913</a:t>
            </a:r>
            <a:r>
              <a:rPr lang="en-US" sz="1400" dirty="0"/>
              <a:t> </a:t>
            </a:r>
          </a:p>
          <a:p>
            <a:pPr lvl="1"/>
            <a:r>
              <a:rPr lang="en-US" sz="1400" dirty="0"/>
              <a:t>Alaska</a:t>
            </a:r>
          </a:p>
          <a:p>
            <a:pPr lvl="1"/>
            <a:r>
              <a:rPr lang="en-US" sz="1400" dirty="0"/>
              <a:t>Norway</a:t>
            </a:r>
          </a:p>
          <a:p>
            <a:r>
              <a:rPr lang="en-US" sz="1400" b="1" dirty="0"/>
              <a:t>1914</a:t>
            </a:r>
            <a:r>
              <a:rPr lang="en-US" sz="1400" dirty="0"/>
              <a:t> </a:t>
            </a:r>
          </a:p>
          <a:p>
            <a:pPr lvl="1"/>
            <a:r>
              <a:rPr lang="en-US" sz="1400" dirty="0"/>
              <a:t>Montana</a:t>
            </a:r>
          </a:p>
          <a:p>
            <a:pPr lvl="1"/>
            <a:r>
              <a:rPr lang="en-US" sz="1400" dirty="0"/>
              <a:t>Nevada</a:t>
            </a:r>
          </a:p>
        </p:txBody>
      </p:sp>
    </p:spTree>
    <p:extLst>
      <p:ext uri="{BB962C8B-B14F-4D97-AF65-F5344CB8AC3E}">
        <p14:creationId xmlns:p14="http://schemas.microsoft.com/office/powerpoint/2010/main" val="1199533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endParaRPr lang="en-US" dirty="0"/>
          </a:p>
          <a:p>
            <a:r>
              <a:rPr lang="en-US" sz="1050" b="1" dirty="0"/>
              <a:t>1915</a:t>
            </a:r>
            <a:r>
              <a:rPr lang="en-US" sz="1050" dirty="0"/>
              <a:t> </a:t>
            </a:r>
          </a:p>
          <a:p>
            <a:pPr lvl="1"/>
            <a:r>
              <a:rPr lang="en-US" sz="1000" dirty="0"/>
              <a:t>Denmark (full voting rights, with Iceland)</a:t>
            </a:r>
          </a:p>
          <a:p>
            <a:r>
              <a:rPr lang="en-US" sz="1000" b="1" dirty="0"/>
              <a:t>1916</a:t>
            </a:r>
            <a:r>
              <a:rPr lang="en-US" sz="1000" dirty="0"/>
              <a:t> </a:t>
            </a:r>
          </a:p>
          <a:p>
            <a:pPr lvl="1"/>
            <a:r>
              <a:rPr lang="en-US" sz="1000" dirty="0"/>
              <a:t>Manitoba</a:t>
            </a:r>
          </a:p>
          <a:p>
            <a:pPr lvl="1"/>
            <a:r>
              <a:rPr lang="en-US" sz="1000" dirty="0"/>
              <a:t>Saskatchewan</a:t>
            </a:r>
          </a:p>
          <a:p>
            <a:pPr lvl="1"/>
            <a:r>
              <a:rPr lang="en-US" sz="1000" dirty="0"/>
              <a:t>Alberta</a:t>
            </a:r>
          </a:p>
          <a:p>
            <a:r>
              <a:rPr lang="en-US" sz="1000" b="1" dirty="0"/>
              <a:t>1917</a:t>
            </a:r>
            <a:r>
              <a:rPr lang="en-US" sz="1000" dirty="0"/>
              <a:t> </a:t>
            </a:r>
          </a:p>
          <a:p>
            <a:pPr lvl="1"/>
            <a:r>
              <a:rPr lang="en-US" sz="1000" dirty="0"/>
              <a:t>New York</a:t>
            </a:r>
          </a:p>
          <a:p>
            <a:pPr lvl="1"/>
            <a:r>
              <a:rPr lang="en-US" sz="1000" dirty="0">
                <a:hlinkClick r:id="rId2" tooltip="Azerbaijan Democratic Republic"/>
              </a:rPr>
              <a:t>Azerbaijan Democratic Republic</a:t>
            </a:r>
            <a:endParaRPr lang="en-US" sz="1000" dirty="0"/>
          </a:p>
          <a:p>
            <a:pPr lvl="1"/>
            <a:r>
              <a:rPr lang="en-US" sz="1000" dirty="0"/>
              <a:t>Armenia</a:t>
            </a:r>
          </a:p>
          <a:p>
            <a:pPr lvl="1"/>
            <a:r>
              <a:rPr lang="en-US" sz="1000" dirty="0">
                <a:hlinkClick r:id="rId3" tooltip="Belarusian People's Republic"/>
              </a:rPr>
              <a:t>Belarusian People's Republic</a:t>
            </a:r>
            <a:endParaRPr lang="en-US" sz="1000" dirty="0"/>
          </a:p>
          <a:p>
            <a:pPr lvl="1"/>
            <a:r>
              <a:rPr lang="en-US" sz="1000" dirty="0"/>
              <a:t>Estonia</a:t>
            </a:r>
          </a:p>
          <a:p>
            <a:pPr lvl="1"/>
            <a:r>
              <a:rPr lang="en-US" sz="1000" dirty="0"/>
              <a:t>Latvia</a:t>
            </a:r>
          </a:p>
          <a:p>
            <a:pPr lvl="1"/>
            <a:r>
              <a:rPr lang="en-US" sz="1000" dirty="0"/>
              <a:t>Lithuania</a:t>
            </a:r>
          </a:p>
          <a:p>
            <a:pPr lvl="1"/>
            <a:r>
              <a:rPr lang="en-US" sz="1000" dirty="0"/>
              <a:t>British Columbia</a:t>
            </a:r>
          </a:p>
          <a:p>
            <a:pPr lvl="1"/>
            <a:r>
              <a:rPr lang="en-US" sz="1000" dirty="0"/>
              <a:t>Ontario</a:t>
            </a:r>
          </a:p>
          <a:p>
            <a:pPr lvl="1"/>
            <a:r>
              <a:rPr lang="en-US" sz="1000" dirty="0"/>
              <a:t>Canada (limited to war widows, women serving overseas, and women with family serving overseas)</a:t>
            </a:r>
          </a:p>
          <a:p>
            <a:pPr lvl="1"/>
            <a:r>
              <a:rPr lang="en-US" sz="1000" dirty="0">
                <a:hlinkClick r:id="rId4" tooltip="Second Polish Republic"/>
              </a:rPr>
              <a:t>Poland</a:t>
            </a:r>
            <a:endParaRPr lang="en-US" sz="1000" dirty="0"/>
          </a:p>
          <a:p>
            <a:pPr lvl="1"/>
            <a:r>
              <a:rPr lang="en-US" sz="1000" dirty="0">
                <a:hlinkClick r:id="rId5" tooltip="Russian Republic"/>
              </a:rPr>
              <a:t>Russian Republic</a:t>
            </a:r>
            <a:endParaRPr lang="en-US" sz="1000" dirty="0"/>
          </a:p>
          <a:p>
            <a:pPr lvl="1"/>
            <a:r>
              <a:rPr lang="en-US" sz="1000" dirty="0"/>
              <a:t>Ukrainian People's Republic</a:t>
            </a:r>
          </a:p>
          <a:p>
            <a:pPr lvl="1"/>
            <a:r>
              <a:rPr lang="en-US" sz="1000" dirty="0"/>
              <a:t>Uruguay (per Constitution)</a:t>
            </a:r>
          </a:p>
          <a:p>
            <a:r>
              <a:rPr lang="en-US" sz="1000" b="1" dirty="0"/>
              <a:t>1918</a:t>
            </a:r>
            <a:r>
              <a:rPr lang="en-US" sz="1000" dirty="0"/>
              <a:t> </a:t>
            </a:r>
          </a:p>
          <a:p>
            <a:pPr lvl="1"/>
            <a:r>
              <a:rPr lang="en-US" sz="1000" dirty="0"/>
              <a:t>Michigan</a:t>
            </a:r>
          </a:p>
          <a:p>
            <a:pPr lvl="1"/>
            <a:r>
              <a:rPr lang="en-US" sz="1000" dirty="0"/>
              <a:t>South Dakota</a:t>
            </a:r>
          </a:p>
          <a:p>
            <a:pPr lvl="1"/>
            <a:r>
              <a:rPr lang="en-US" sz="1000" dirty="0"/>
              <a:t>Oklahoma</a:t>
            </a:r>
          </a:p>
          <a:p>
            <a:pPr lvl="1"/>
            <a:r>
              <a:rPr lang="en-US" sz="1000" dirty="0"/>
              <a:t>Austria</a:t>
            </a:r>
          </a:p>
          <a:p>
            <a:pPr lvl="1"/>
            <a:r>
              <a:rPr lang="en-US" sz="1000" dirty="0"/>
              <a:t>Canada (for women over 21, and "not alien-born", and meeting provincially-determined property qualifications)</a:t>
            </a:r>
          </a:p>
          <a:p>
            <a:pPr lvl="1"/>
            <a:r>
              <a:rPr lang="en-US" sz="1000" dirty="0"/>
              <a:t>Nova Scotia</a:t>
            </a:r>
          </a:p>
          <a:p>
            <a:pPr lvl="1"/>
            <a:r>
              <a:rPr lang="en-US" sz="1000" dirty="0"/>
              <a:t> </a:t>
            </a:r>
            <a:r>
              <a:rPr lang="en-US" sz="1000" dirty="0">
                <a:hlinkClick r:id="rId6" tooltip="Germany"/>
              </a:rPr>
              <a:t>Germany</a:t>
            </a:r>
            <a:endParaRPr lang="en-US" sz="1000" dirty="0"/>
          </a:p>
          <a:p>
            <a:pPr lvl="1"/>
            <a:r>
              <a:rPr lang="en-US" sz="1000" dirty="0"/>
              <a:t>Moldavian SSR</a:t>
            </a:r>
          </a:p>
          <a:p>
            <a:pPr lvl="1"/>
            <a:r>
              <a:rPr lang="en-US" sz="1000" dirty="0">
                <a:hlinkClick r:id="rId7" tooltip="United Kingdom of Great Britain and Ireland"/>
              </a:rPr>
              <a:t>United Kingdom</a:t>
            </a:r>
            <a:r>
              <a:rPr lang="en-US" sz="1000" dirty="0"/>
              <a:t> (</a:t>
            </a:r>
            <a:r>
              <a:rPr lang="en-US" sz="1000" i="1" dirty="0"/>
              <a:t>see </a:t>
            </a:r>
            <a:r>
              <a:rPr lang="en-US" sz="1000" i="1" dirty="0">
                <a:hlinkClick r:id="rId8" tooltip="Representation of the People Act 1918"/>
              </a:rPr>
              <a:t>Representation of the People Act 1918</a:t>
            </a:r>
            <a:r>
              <a:rPr lang="en-US" sz="1000" dirty="0"/>
              <a:t>: women above the age of 30, compared to 21 for men and 19 for those who had fought in World War One. Various property qualifications remained.)</a:t>
            </a:r>
          </a:p>
          <a:p>
            <a:r>
              <a:rPr lang="en-US" sz="1000" b="1" dirty="0"/>
              <a:t>1919</a:t>
            </a:r>
            <a:r>
              <a:rPr lang="en-US" sz="1000" dirty="0"/>
              <a:t> </a:t>
            </a:r>
          </a:p>
          <a:p>
            <a:pPr lvl="1"/>
            <a:r>
              <a:rPr lang="en-US" sz="1000" dirty="0"/>
              <a:t>Belgium (only at </a:t>
            </a:r>
            <a:r>
              <a:rPr lang="en-US" sz="1000" dirty="0">
                <a:hlinkClick r:id="rId9" tooltip="Municipal"/>
              </a:rPr>
              <a:t>municipal</a:t>
            </a:r>
            <a:r>
              <a:rPr lang="en-US" sz="1000" dirty="0"/>
              <a:t> level)</a:t>
            </a:r>
          </a:p>
          <a:p>
            <a:pPr lvl="1"/>
            <a:r>
              <a:rPr lang="en-US" sz="1000" dirty="0"/>
              <a:t>Georgia</a:t>
            </a:r>
          </a:p>
          <a:p>
            <a:pPr lvl="1"/>
            <a:r>
              <a:rPr lang="en-US" sz="1000" dirty="0"/>
              <a:t>Hungary (full suffrage granted in 1945)</a:t>
            </a:r>
          </a:p>
          <a:p>
            <a:pPr lvl="1"/>
            <a:r>
              <a:rPr lang="en-US" sz="1000" dirty="0"/>
              <a:t>Luxembourg</a:t>
            </a:r>
          </a:p>
          <a:p>
            <a:pPr lvl="1"/>
            <a:r>
              <a:rPr lang="en-US" sz="1000" dirty="0"/>
              <a:t>Netherlands (right to stand in election granted in 1917)</a:t>
            </a:r>
          </a:p>
          <a:p>
            <a:pPr lvl="1"/>
            <a:r>
              <a:rPr lang="en-US" sz="1000" dirty="0"/>
              <a:t>New Zealand (along with voting rights, women now allowed to stand for election into parliament)</a:t>
            </a:r>
          </a:p>
          <a:p>
            <a:pPr lvl="1"/>
            <a:r>
              <a:rPr lang="en-US" sz="1000" dirty="0"/>
              <a:t>New Brunswick (women could not stand for office in New Brunswick until 1934)</a:t>
            </a:r>
          </a:p>
          <a:p>
            <a:pPr lvl="1"/>
            <a:r>
              <a:rPr lang="en-US" sz="1000" dirty="0"/>
              <a:t>Minnesota</a:t>
            </a:r>
          </a:p>
          <a:p>
            <a:pPr lvl="1"/>
            <a:r>
              <a:rPr lang="en-US" sz="1000" dirty="0"/>
              <a:t>Southern Rhodesia (women now allowed to vote and stand for election into parliament)</a:t>
            </a:r>
            <a:endParaRPr lang="en-US" sz="1000" dirty="0"/>
          </a:p>
        </p:txBody>
      </p:sp>
    </p:spTree>
    <p:extLst>
      <p:ext uri="{BB962C8B-B14F-4D97-AF65-F5344CB8AC3E}">
        <p14:creationId xmlns:p14="http://schemas.microsoft.com/office/powerpoint/2010/main" val="1887035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Science</a:t>
            </a:r>
            <a:endParaRPr lang="en-US" b="1" u="sng" dirty="0"/>
          </a:p>
        </p:txBody>
      </p:sp>
      <p:sp>
        <p:nvSpPr>
          <p:cNvPr id="3" name="Content Placeholder 2"/>
          <p:cNvSpPr>
            <a:spLocks noGrp="1"/>
          </p:cNvSpPr>
          <p:nvPr>
            <p:ph idx="1"/>
          </p:nvPr>
        </p:nvSpPr>
        <p:spPr/>
        <p:txBody>
          <a:bodyPr/>
          <a:lstStyle/>
          <a:p>
            <a:pPr marL="0" indent="0">
              <a:buNone/>
            </a:pPr>
            <a:r>
              <a:rPr lang="en-US" dirty="0" smtClean="0"/>
              <a:t>Challenged old theories and practices:</a:t>
            </a:r>
          </a:p>
          <a:p>
            <a:pPr marL="0" indent="0">
              <a:buNone/>
            </a:pPr>
            <a:r>
              <a:rPr lang="en-US" u="sng" dirty="0" smtClean="0"/>
              <a:t>Albert Einstein</a:t>
            </a:r>
            <a:r>
              <a:rPr lang="en-US" dirty="0" smtClean="0"/>
              <a:t>-German Physicist (Jewish)</a:t>
            </a:r>
          </a:p>
          <a:p>
            <a:pPr marL="0" indent="0">
              <a:buNone/>
            </a:pPr>
            <a:r>
              <a:rPr lang="en-US" dirty="0" smtClean="0"/>
              <a:t>	*</a:t>
            </a:r>
            <a:r>
              <a:rPr lang="en-US" sz="2400" dirty="0" smtClean="0"/>
              <a:t>Theory of Relativity- The laws of physics are the same 	everywhere…even in space!</a:t>
            </a:r>
          </a:p>
          <a:p>
            <a:pPr marL="0" indent="0">
              <a:buNone/>
            </a:pPr>
            <a:r>
              <a:rPr lang="en-US" u="sng" dirty="0" smtClean="0"/>
              <a:t>Sigmund Freud</a:t>
            </a:r>
            <a:r>
              <a:rPr lang="en-US" dirty="0" smtClean="0"/>
              <a:t>-Austrian Physician</a:t>
            </a:r>
          </a:p>
          <a:p>
            <a:pPr marL="0" indent="0">
              <a:buNone/>
            </a:pPr>
            <a:r>
              <a:rPr lang="en-US" sz="2400" dirty="0"/>
              <a:t>	</a:t>
            </a:r>
            <a:r>
              <a:rPr lang="en-US" sz="2400" dirty="0" smtClean="0"/>
              <a:t>*Treatment of people with psychological problems 	(Problems of the mind)</a:t>
            </a:r>
          </a:p>
          <a:p>
            <a:pPr marL="0" indent="0">
              <a:buNone/>
            </a:pPr>
            <a:r>
              <a:rPr lang="en-US" sz="2400" dirty="0"/>
              <a:t>	</a:t>
            </a:r>
            <a:r>
              <a:rPr lang="en-US" sz="2400" dirty="0" smtClean="0"/>
              <a:t>*Psychoanalysis and Dream interpretation</a:t>
            </a:r>
          </a:p>
          <a:p>
            <a:pPr marL="0" indent="0">
              <a:buNone/>
            </a:pPr>
            <a:r>
              <a:rPr lang="en-US" sz="2400" dirty="0"/>
              <a:t>	</a:t>
            </a:r>
            <a:r>
              <a:rPr lang="en-US" sz="2400" dirty="0" smtClean="0"/>
              <a:t>*Id, Ego, Super-ego</a:t>
            </a:r>
          </a:p>
        </p:txBody>
      </p:sp>
    </p:spTree>
    <p:extLst>
      <p:ext uri="{BB962C8B-B14F-4D97-AF65-F5344CB8AC3E}">
        <p14:creationId xmlns:p14="http://schemas.microsoft.com/office/powerpoint/2010/main" val="986440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24863"/>
          </a:xfrm>
          <a:prstGeom prst="rect">
            <a:avLst/>
          </a:prstGeom>
        </p:spPr>
        <p:txBody>
          <a:bodyPr wrap="square">
            <a:spAutoFit/>
          </a:bodyPr>
          <a:lstStyle/>
          <a:p>
            <a:r>
              <a:rPr lang="en-US" sz="1100" b="1" dirty="0" smtClean="0"/>
              <a:t>1920s</a:t>
            </a:r>
            <a:endParaRPr lang="en-US" sz="1100" b="1" dirty="0"/>
          </a:p>
          <a:p>
            <a:r>
              <a:rPr lang="en-US" sz="1100" b="1" dirty="0"/>
              <a:t>1920</a:t>
            </a:r>
            <a:r>
              <a:rPr lang="en-US" sz="1100" dirty="0"/>
              <a:t> </a:t>
            </a:r>
          </a:p>
          <a:p>
            <a:pPr lvl="1"/>
            <a:r>
              <a:rPr lang="en-US" sz="1100" dirty="0"/>
              <a:t>Albania</a:t>
            </a:r>
          </a:p>
          <a:p>
            <a:pPr lvl="1"/>
            <a:r>
              <a:rPr lang="en-US" sz="1100" dirty="0"/>
              <a:t>Czechoslovakia</a:t>
            </a:r>
          </a:p>
          <a:p>
            <a:pPr lvl="1"/>
            <a:r>
              <a:rPr lang="en-US" sz="1100" dirty="0"/>
              <a:t>United States (all remaining </a:t>
            </a:r>
            <a:r>
              <a:rPr lang="en-US" sz="1100" dirty="0">
                <a:hlinkClick r:id="rId2" tooltip="US state"/>
              </a:rPr>
              <a:t>states</a:t>
            </a:r>
            <a:r>
              <a:rPr lang="en-US" sz="1100" dirty="0"/>
              <a:t> by amendment to federal Constitution)</a:t>
            </a:r>
          </a:p>
          <a:p>
            <a:r>
              <a:rPr lang="en-US" sz="1100" b="1" dirty="0"/>
              <a:t>1921</a:t>
            </a:r>
            <a:r>
              <a:rPr lang="en-US" sz="1100" dirty="0"/>
              <a:t> </a:t>
            </a:r>
          </a:p>
          <a:p>
            <a:pPr lvl="1"/>
            <a:r>
              <a:rPr lang="en-US" sz="1100" dirty="0"/>
              <a:t>Sweden</a:t>
            </a:r>
          </a:p>
          <a:p>
            <a:r>
              <a:rPr lang="en-US" sz="1100" b="1" dirty="0"/>
              <a:t>1922</a:t>
            </a:r>
            <a:r>
              <a:rPr lang="en-US" sz="1100" dirty="0"/>
              <a:t> </a:t>
            </a:r>
          </a:p>
          <a:p>
            <a:pPr lvl="1"/>
            <a:r>
              <a:rPr lang="en-US" sz="1100" dirty="0"/>
              <a:t>Irish Free State—now known as the </a:t>
            </a:r>
            <a:r>
              <a:rPr lang="en-US" sz="1100" dirty="0">
                <a:hlinkClick r:id="rId3" tooltip="Republic of Ireland"/>
              </a:rPr>
              <a:t>Republic of Ireland</a:t>
            </a:r>
            <a:r>
              <a:rPr lang="en-US" sz="1100" dirty="0"/>
              <a:t>—(equal suffrage granted upon independence from UK. Partial suffrage granted as part of UK in 1869 and 1918)</a:t>
            </a:r>
          </a:p>
          <a:p>
            <a:pPr lvl="1"/>
            <a:r>
              <a:rPr lang="en-US" sz="1100" dirty="0"/>
              <a:t>Prince Edward Island</a:t>
            </a:r>
          </a:p>
          <a:p>
            <a:pPr lvl="1"/>
            <a:r>
              <a:rPr lang="en-US" sz="1100" dirty="0"/>
              <a:t>Burma</a:t>
            </a:r>
          </a:p>
          <a:p>
            <a:pPr lvl="1"/>
            <a:r>
              <a:rPr lang="en-US" sz="1100" dirty="0"/>
              <a:t>Yucatán, </a:t>
            </a:r>
            <a:r>
              <a:rPr lang="en-US" sz="1100" dirty="0">
                <a:hlinkClick r:id="rId4" tooltip="Mexican state"/>
              </a:rPr>
              <a:t>Mexico</a:t>
            </a:r>
            <a:r>
              <a:rPr lang="en-US" sz="1100" dirty="0"/>
              <a:t> (regional and congress elections only)</a:t>
            </a:r>
          </a:p>
          <a:p>
            <a:r>
              <a:rPr lang="en-US" sz="1100" b="1" dirty="0"/>
              <a:t>1924</a:t>
            </a:r>
            <a:r>
              <a:rPr lang="en-US" sz="1100" dirty="0"/>
              <a:t> </a:t>
            </a:r>
          </a:p>
          <a:p>
            <a:pPr lvl="1"/>
            <a:r>
              <a:rPr lang="en-US" sz="1100" dirty="0"/>
              <a:t>Ecuador (A doctor, </a:t>
            </a:r>
            <a:r>
              <a:rPr lang="en-US" sz="1100" dirty="0" err="1">
                <a:hlinkClick r:id="rId5" tooltip="Matilde Hidalgo"/>
              </a:rPr>
              <a:t>Matilde</a:t>
            </a:r>
            <a:r>
              <a:rPr lang="en-US" sz="1100" dirty="0">
                <a:hlinkClick r:id="rId5" tooltip="Matilde Hidalgo"/>
              </a:rPr>
              <a:t> Hidalgo</a:t>
            </a:r>
            <a:r>
              <a:rPr lang="en-US" sz="1100" dirty="0"/>
              <a:t> de </a:t>
            </a:r>
            <a:r>
              <a:rPr lang="en-US" sz="1100" dirty="0" err="1"/>
              <a:t>Prócel</a:t>
            </a:r>
            <a:r>
              <a:rPr lang="en-US" sz="1100" dirty="0"/>
              <a:t>, sued and won the right to vote)</a:t>
            </a:r>
          </a:p>
          <a:p>
            <a:pPr lvl="1"/>
            <a:r>
              <a:rPr lang="en-US" sz="1100" dirty="0"/>
              <a:t>Spain (Vote for single women and widows in local elections. First women mayors)</a:t>
            </a:r>
          </a:p>
          <a:p>
            <a:pPr lvl="1"/>
            <a:r>
              <a:rPr lang="en-US" sz="1100" dirty="0"/>
              <a:t>Mongolia (No electoral system in place prior to this year)</a:t>
            </a:r>
          </a:p>
          <a:p>
            <a:pPr lvl="1"/>
            <a:r>
              <a:rPr lang="en-US" sz="1100" dirty="0"/>
              <a:t>Saint Lucia</a:t>
            </a:r>
          </a:p>
          <a:p>
            <a:pPr lvl="1"/>
            <a:r>
              <a:rPr lang="en-US" sz="1100" dirty="0"/>
              <a:t>Kazakh SSR</a:t>
            </a:r>
          </a:p>
          <a:p>
            <a:pPr lvl="1"/>
            <a:r>
              <a:rPr lang="en-US" sz="1100" dirty="0"/>
              <a:t>Tajik SSR</a:t>
            </a:r>
          </a:p>
          <a:p>
            <a:r>
              <a:rPr lang="en-US" sz="1100" b="1" dirty="0"/>
              <a:t>1925</a:t>
            </a:r>
            <a:r>
              <a:rPr lang="en-US" sz="1100" dirty="0"/>
              <a:t> </a:t>
            </a:r>
          </a:p>
          <a:p>
            <a:pPr lvl="1"/>
            <a:r>
              <a:rPr lang="en-US" sz="1100" dirty="0"/>
              <a:t>Italy (local elections only)</a:t>
            </a:r>
          </a:p>
          <a:p>
            <a:pPr lvl="1"/>
            <a:r>
              <a:rPr lang="en-US" sz="1100" dirty="0">
                <a:hlinkClick r:id="rId6" tooltip="Dominion of Newfoundland"/>
              </a:rPr>
              <a:t>Dominion of Newfoundland</a:t>
            </a:r>
            <a:r>
              <a:rPr lang="en-US" sz="1100" dirty="0"/>
              <a:t>—franchise only at age 25, men could vote at age 21</a:t>
            </a:r>
          </a:p>
          <a:p>
            <a:r>
              <a:rPr lang="en-US" sz="1100" b="1" dirty="0"/>
              <a:t>1927</a:t>
            </a:r>
            <a:r>
              <a:rPr lang="en-US" sz="1100" dirty="0"/>
              <a:t> </a:t>
            </a:r>
          </a:p>
          <a:p>
            <a:pPr lvl="1"/>
            <a:r>
              <a:rPr lang="en-US" sz="1100" dirty="0"/>
              <a:t>Turkmen SSR</a:t>
            </a:r>
          </a:p>
          <a:p>
            <a:pPr lvl="1"/>
            <a:r>
              <a:rPr lang="en-US" sz="1100" dirty="0"/>
              <a:t>Uruguay (Women's suffrage was broadcast for the first time in 1927, in the plebiscite of </a:t>
            </a:r>
            <a:r>
              <a:rPr lang="en-US" sz="1100" dirty="0">
                <a:hlinkClick r:id="rId7" tooltip="Cerro Chato"/>
              </a:rPr>
              <a:t>Cerro </a:t>
            </a:r>
            <a:r>
              <a:rPr lang="en-US" sz="1100" dirty="0" err="1">
                <a:hlinkClick r:id="rId7" tooltip="Cerro Chato"/>
              </a:rPr>
              <a:t>Chato</a:t>
            </a:r>
            <a:r>
              <a:rPr lang="en-US" sz="1100" dirty="0"/>
              <a:t>)</a:t>
            </a:r>
          </a:p>
          <a:p>
            <a:r>
              <a:rPr lang="en-US" sz="1100" b="1" dirty="0"/>
              <a:t>1928</a:t>
            </a:r>
            <a:r>
              <a:rPr lang="en-US" sz="1100" dirty="0"/>
              <a:t> </a:t>
            </a:r>
          </a:p>
          <a:p>
            <a:pPr lvl="1"/>
            <a:r>
              <a:rPr lang="en-US" sz="1100" dirty="0"/>
              <a:t>United Kingdom (franchise equal to that for men)</a:t>
            </a:r>
          </a:p>
          <a:p>
            <a:r>
              <a:rPr lang="en-US" sz="1100" b="1" dirty="0"/>
              <a:t>1929</a:t>
            </a:r>
            <a:r>
              <a:rPr lang="en-US" sz="1100" dirty="0"/>
              <a:t> </a:t>
            </a:r>
          </a:p>
          <a:p>
            <a:pPr lvl="1"/>
            <a:r>
              <a:rPr lang="en-US" sz="1100" dirty="0"/>
              <a:t>Romania (local elections only, with restrictions)</a:t>
            </a:r>
            <a:r>
              <a:rPr lang="en-US" sz="1100" baseline="30000" dirty="0">
                <a:hlinkClick r:id="rId8"/>
              </a:rPr>
              <a:t>[11]</a:t>
            </a:r>
            <a:endParaRPr lang="en-US" sz="1100" dirty="0"/>
          </a:p>
          <a:p>
            <a:pPr lvl="1"/>
            <a:r>
              <a:rPr lang="en-US" sz="1100" dirty="0"/>
              <a:t>Puerto Rico (to vote)</a:t>
            </a:r>
          </a:p>
          <a:p>
            <a:pPr lvl="1"/>
            <a:r>
              <a:rPr lang="en-US" sz="1100" dirty="0"/>
              <a:t>Ecuador (The right of women to vote was written into the Constitution)</a:t>
            </a:r>
          </a:p>
          <a:p>
            <a:r>
              <a:rPr lang="en-US" sz="1100" b="1" dirty="0" smtClean="0"/>
              <a:t>1930s</a:t>
            </a:r>
            <a:endParaRPr lang="en-US" sz="1100" b="1" dirty="0"/>
          </a:p>
          <a:p>
            <a:r>
              <a:rPr lang="en-US" sz="1100" b="1" dirty="0"/>
              <a:t>1930</a:t>
            </a:r>
            <a:r>
              <a:rPr lang="en-US" sz="1100" dirty="0"/>
              <a:t> </a:t>
            </a:r>
          </a:p>
          <a:p>
            <a:pPr lvl="1"/>
            <a:r>
              <a:rPr lang="en-US" sz="1100" dirty="0"/>
              <a:t>South Africa (</a:t>
            </a:r>
            <a:r>
              <a:rPr lang="en-US" sz="1100" dirty="0">
                <a:hlinkClick r:id="rId9" tooltip="Women's Enfranchisement Act, 1930"/>
              </a:rPr>
              <a:t>Women's Enfranchisement Act, 1930</a:t>
            </a:r>
            <a:r>
              <a:rPr lang="en-US" sz="1100" dirty="0"/>
              <a:t>; only granted to white women on the same basis as white men)</a:t>
            </a:r>
          </a:p>
          <a:p>
            <a:pPr lvl="1"/>
            <a:r>
              <a:rPr lang="en-US" sz="1100" dirty="0"/>
              <a:t>Turkey In Turkey women won the right to vote in municipal elections on March 20, 1930. Turkey holds first election that allows women to vote.</a:t>
            </a:r>
            <a:r>
              <a:rPr lang="en-US" sz="1100" baseline="30000" dirty="0">
                <a:hlinkClick r:id="rId10"/>
              </a:rPr>
              <a:t>[12]</a:t>
            </a:r>
            <a:r>
              <a:rPr lang="en-US" sz="1100" dirty="0"/>
              <a:t> On December 5, 1934 they were granted full universal suffrage. Turkish women who participated for the parliament elections as a first time on February 8, 1935 obtained 18 seats.</a:t>
            </a:r>
            <a:endParaRPr lang="en-US" sz="1100" dirty="0"/>
          </a:p>
        </p:txBody>
      </p:sp>
    </p:spTree>
    <p:extLst>
      <p:ext uri="{BB962C8B-B14F-4D97-AF65-F5344CB8AC3E}">
        <p14:creationId xmlns:p14="http://schemas.microsoft.com/office/powerpoint/2010/main" val="325298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r>
              <a:rPr lang="en-US" sz="1400" b="1" dirty="0"/>
              <a:t>1931</a:t>
            </a:r>
            <a:r>
              <a:rPr lang="en-US" sz="1400" dirty="0"/>
              <a:t> </a:t>
            </a:r>
          </a:p>
          <a:p>
            <a:pPr lvl="1"/>
            <a:r>
              <a:rPr lang="en-US" sz="1400" dirty="0"/>
              <a:t>Ceylon (</a:t>
            </a:r>
            <a:r>
              <a:rPr lang="en-US" sz="1400" dirty="0">
                <a:hlinkClick r:id="rId2" tooltip="Sri Lanka"/>
              </a:rPr>
              <a:t>Sri Lanka</a:t>
            </a:r>
            <a:r>
              <a:rPr lang="en-US" sz="1400" dirty="0"/>
              <a:t>)</a:t>
            </a:r>
          </a:p>
          <a:p>
            <a:pPr lvl="1"/>
            <a:r>
              <a:rPr lang="en-US" sz="1400" dirty="0"/>
              <a:t>Chile (only at municipal level for female owners of real estate; Legislative Decree No. 320)</a:t>
            </a:r>
          </a:p>
          <a:p>
            <a:pPr lvl="1"/>
            <a:r>
              <a:rPr lang="en-US" sz="1400" dirty="0"/>
              <a:t>Portugal (with restrictions following level of education)</a:t>
            </a:r>
          </a:p>
          <a:p>
            <a:pPr lvl="1"/>
            <a:r>
              <a:rPr lang="en-US" sz="1400" dirty="0"/>
              <a:t>Spain (universal suffrage)</a:t>
            </a:r>
          </a:p>
          <a:p>
            <a:r>
              <a:rPr lang="en-US" sz="1400" b="1" dirty="0"/>
              <a:t>1932</a:t>
            </a:r>
            <a:r>
              <a:rPr lang="en-US" sz="1400" dirty="0"/>
              <a:t> </a:t>
            </a:r>
          </a:p>
          <a:p>
            <a:pPr lvl="1"/>
            <a:r>
              <a:rPr lang="en-US" sz="1400" dirty="0"/>
              <a:t>Brazil - </a:t>
            </a:r>
            <a:r>
              <a:rPr lang="en-US" sz="1400" i="1" dirty="0">
                <a:hlinkClick r:id="rId3" tooltip="Berta Lutz"/>
              </a:rPr>
              <a:t>Berta Lutz</a:t>
            </a:r>
            <a:endParaRPr lang="en-US" sz="1400" dirty="0"/>
          </a:p>
          <a:p>
            <a:pPr lvl="1"/>
            <a:r>
              <a:rPr lang="en-US" sz="1400" dirty="0"/>
              <a:t>Maldives</a:t>
            </a:r>
          </a:p>
          <a:p>
            <a:pPr lvl="1"/>
            <a:r>
              <a:rPr lang="en-US" sz="1400" dirty="0"/>
              <a:t>Thailand (</a:t>
            </a:r>
            <a:r>
              <a:rPr lang="en-US" sz="1400" dirty="0">
                <a:hlinkClick r:id="rId4" tooltip="Siam"/>
              </a:rPr>
              <a:t>Siam</a:t>
            </a:r>
            <a:r>
              <a:rPr lang="en-US" sz="1400" dirty="0"/>
              <a:t>)</a:t>
            </a:r>
          </a:p>
          <a:p>
            <a:r>
              <a:rPr lang="en-US" sz="1400" b="1" dirty="0"/>
              <a:t>1934</a:t>
            </a:r>
            <a:r>
              <a:rPr lang="en-US" sz="1400" dirty="0"/>
              <a:t> </a:t>
            </a:r>
          </a:p>
          <a:p>
            <a:pPr lvl="1"/>
            <a:r>
              <a:rPr lang="en-US" sz="1400" dirty="0"/>
              <a:t>Chile (only at municipal level; Law No. 5,357)</a:t>
            </a:r>
          </a:p>
          <a:p>
            <a:pPr lvl="1"/>
            <a:r>
              <a:rPr lang="en-US" sz="1400" dirty="0"/>
              <a:t>Cuba</a:t>
            </a:r>
          </a:p>
          <a:p>
            <a:pPr lvl="1"/>
            <a:r>
              <a:rPr lang="en-US" sz="1400" dirty="0"/>
              <a:t>Portugal expands suffrage</a:t>
            </a:r>
          </a:p>
          <a:p>
            <a:pPr lvl="1"/>
            <a:r>
              <a:rPr lang="en-US" sz="1400" dirty="0"/>
              <a:t>Tabasco, </a:t>
            </a:r>
            <a:r>
              <a:rPr lang="en-US" sz="1400" dirty="0">
                <a:hlinkClick r:id="rId5" tooltip="Mexican state"/>
              </a:rPr>
              <a:t>Mexico</a:t>
            </a:r>
            <a:r>
              <a:rPr lang="en-US" sz="1400" dirty="0"/>
              <a:t> (regional and congress elections only)</a:t>
            </a:r>
          </a:p>
          <a:p>
            <a:r>
              <a:rPr lang="en-US" sz="1400" b="1" dirty="0"/>
              <a:t>1935</a:t>
            </a:r>
            <a:r>
              <a:rPr lang="en-US" sz="1400" dirty="0"/>
              <a:t> </a:t>
            </a:r>
          </a:p>
          <a:p>
            <a:pPr lvl="1"/>
            <a:r>
              <a:rPr lang="en-US" sz="1400" dirty="0"/>
              <a:t>British Raj (same year as men) (Retained by India and Pakistan after independence in 1947).</a:t>
            </a:r>
          </a:p>
          <a:p>
            <a:pPr lvl="1"/>
            <a:r>
              <a:rPr lang="en-US" sz="1400" dirty="0"/>
              <a:t>Burma </a:t>
            </a:r>
          </a:p>
          <a:p>
            <a:r>
              <a:rPr lang="en-US" sz="1400" b="1" dirty="0"/>
              <a:t>1937</a:t>
            </a:r>
            <a:r>
              <a:rPr lang="en-US" sz="1400" dirty="0"/>
              <a:t> </a:t>
            </a:r>
          </a:p>
          <a:p>
            <a:pPr lvl="1"/>
            <a:r>
              <a:rPr lang="en-US" sz="1400" dirty="0"/>
              <a:t>Netherlands </a:t>
            </a:r>
            <a:r>
              <a:rPr lang="en-US" sz="1400" dirty="0">
                <a:hlinkClick r:id="rId6" tooltip="Dutch East Indies"/>
              </a:rPr>
              <a:t>Dutch East Indies</a:t>
            </a:r>
            <a:r>
              <a:rPr lang="en-US" sz="1400" dirty="0"/>
              <a:t> (passive suffrage for European women)</a:t>
            </a:r>
          </a:p>
          <a:p>
            <a:pPr lvl="1"/>
            <a:r>
              <a:rPr lang="en-US" sz="1400" dirty="0"/>
              <a:t>Philippines </a:t>
            </a:r>
          </a:p>
          <a:p>
            <a:r>
              <a:rPr lang="en-US" sz="1400" b="1" dirty="0"/>
              <a:t>1938</a:t>
            </a:r>
            <a:r>
              <a:rPr lang="en-US" sz="1400" dirty="0"/>
              <a:t> </a:t>
            </a:r>
          </a:p>
          <a:p>
            <a:pPr lvl="1"/>
            <a:r>
              <a:rPr lang="en-US" sz="1400" dirty="0"/>
              <a:t>Bolivia</a:t>
            </a:r>
          </a:p>
          <a:p>
            <a:pPr lvl="1"/>
            <a:r>
              <a:rPr lang="en-US" sz="1400" dirty="0"/>
              <a:t>Bulgaria (mothers only)</a:t>
            </a:r>
          </a:p>
          <a:p>
            <a:pPr lvl="1"/>
            <a:r>
              <a:rPr lang="en-US" sz="1400" dirty="0"/>
              <a:t>Uzbek SSR</a:t>
            </a:r>
          </a:p>
          <a:p>
            <a:r>
              <a:rPr lang="en-US" sz="1400" b="1" dirty="0"/>
              <a:t>1939</a:t>
            </a:r>
            <a:r>
              <a:rPr lang="en-US" sz="1400" dirty="0"/>
              <a:t> </a:t>
            </a:r>
          </a:p>
          <a:p>
            <a:pPr lvl="1"/>
            <a:r>
              <a:rPr lang="en-US" sz="1400" dirty="0"/>
              <a:t>El Salvador </a:t>
            </a:r>
          </a:p>
          <a:p>
            <a:pPr lvl="1"/>
            <a:r>
              <a:rPr lang="en-US" sz="1400" dirty="0"/>
              <a:t>Romania (on equal terms with men, but both men and women had restrictions; in practice the restrictions affected women more than men</a:t>
            </a:r>
            <a:r>
              <a:rPr lang="en-US" sz="1400" dirty="0" smtClean="0"/>
              <a:t>)</a:t>
            </a:r>
            <a:endParaRPr lang="en-US" sz="1050" dirty="0"/>
          </a:p>
        </p:txBody>
      </p:sp>
    </p:spTree>
    <p:extLst>
      <p:ext uri="{BB962C8B-B14F-4D97-AF65-F5344CB8AC3E}">
        <p14:creationId xmlns:p14="http://schemas.microsoft.com/office/powerpoint/2010/main" val="1056417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6005392"/>
            <a:ext cx="4572000" cy="30100548"/>
          </a:xfrm>
          <a:prstGeom prst="rect">
            <a:avLst/>
          </a:prstGeom>
        </p:spPr>
        <p:txBody>
          <a:bodyPr>
            <a:spAutoFit/>
          </a:bodyPr>
          <a:lstStyle/>
          <a:p>
            <a:endParaRPr lang="en-US" dirty="0"/>
          </a:p>
          <a:p>
            <a:endParaRPr lang="en-US" dirty="0"/>
          </a:p>
          <a:p>
            <a:endParaRPr lang="en-US" dirty="0"/>
          </a:p>
          <a:p>
            <a:r>
              <a:rPr lang="en-US" sz="1200" b="1" dirty="0"/>
              <a:t>1953</a:t>
            </a:r>
            <a:r>
              <a:rPr lang="en-US" sz="1200" dirty="0"/>
              <a:t> </a:t>
            </a:r>
          </a:p>
          <a:p>
            <a:pPr lvl="1"/>
            <a:r>
              <a:rPr lang="en-US" sz="1200" dirty="0"/>
              <a:t>Bhutan</a:t>
            </a:r>
          </a:p>
          <a:p>
            <a:pPr lvl="1"/>
            <a:r>
              <a:rPr lang="en-US" sz="1200" dirty="0"/>
              <a:t>British Guiana (now </a:t>
            </a:r>
            <a:r>
              <a:rPr lang="en-US" sz="1200" dirty="0">
                <a:hlinkClick r:id="rId2" tooltip="Guyana"/>
              </a:rPr>
              <a:t>Guyana</a:t>
            </a:r>
            <a:r>
              <a:rPr lang="en-US" sz="1200" dirty="0"/>
              <a:t>)</a:t>
            </a:r>
          </a:p>
          <a:p>
            <a:pPr lvl="1"/>
            <a:r>
              <a:rPr lang="en-US" sz="1200" dirty="0"/>
              <a:t>Mexico (extended to all women and for national elections)</a:t>
            </a:r>
          </a:p>
          <a:p>
            <a:r>
              <a:rPr lang="en-US" sz="1200" b="1" dirty="0"/>
              <a:t>1954</a:t>
            </a:r>
            <a:r>
              <a:rPr lang="en-US" sz="1200" dirty="0"/>
              <a:t> </a:t>
            </a:r>
          </a:p>
          <a:p>
            <a:pPr lvl="1"/>
            <a:r>
              <a:rPr lang="en-US" sz="1200" dirty="0"/>
              <a:t>British Honduras (now </a:t>
            </a:r>
            <a:r>
              <a:rPr lang="en-US" sz="1200" dirty="0">
                <a:hlinkClick r:id="rId3" tooltip="Belize"/>
              </a:rPr>
              <a:t>Belize</a:t>
            </a:r>
            <a:r>
              <a:rPr lang="en-US" sz="1200" dirty="0"/>
              <a:t>)</a:t>
            </a:r>
          </a:p>
          <a:p>
            <a:pPr lvl="1"/>
            <a:r>
              <a:rPr lang="en-US" sz="1200" dirty="0"/>
              <a:t>Gold Coast (now </a:t>
            </a:r>
            <a:r>
              <a:rPr lang="en-US" sz="1200" dirty="0">
                <a:hlinkClick r:id="rId4" tooltip="Ghana"/>
              </a:rPr>
              <a:t>Ghana</a:t>
            </a:r>
            <a:r>
              <a:rPr lang="en-US" sz="1200" dirty="0"/>
              <a:t>)</a:t>
            </a:r>
          </a:p>
          <a:p>
            <a:r>
              <a:rPr lang="en-US" sz="1200" b="1" dirty="0"/>
              <a:t>1955</a:t>
            </a:r>
            <a:r>
              <a:rPr lang="en-US" sz="1200" dirty="0"/>
              <a:t> </a:t>
            </a:r>
          </a:p>
          <a:p>
            <a:pPr lvl="1"/>
            <a:r>
              <a:rPr lang="en-US" sz="1200" dirty="0"/>
              <a:t>Cambodia</a:t>
            </a:r>
          </a:p>
          <a:p>
            <a:pPr lvl="1"/>
            <a:r>
              <a:rPr lang="en-US" sz="1200" dirty="0"/>
              <a:t>Ethiopia (and </a:t>
            </a:r>
            <a:r>
              <a:rPr lang="en-US" sz="1200" dirty="0">
                <a:hlinkClick r:id="rId5" tooltip="Eritrea"/>
              </a:rPr>
              <a:t>Eritrea</a:t>
            </a:r>
            <a:r>
              <a:rPr lang="en-US" sz="1200" dirty="0"/>
              <a:t>, as then a part of Ethiopia)</a:t>
            </a:r>
          </a:p>
          <a:p>
            <a:pPr lvl="1"/>
            <a:r>
              <a:rPr lang="en-US" sz="1200" dirty="0"/>
              <a:t>Honduras</a:t>
            </a:r>
          </a:p>
          <a:p>
            <a:pPr lvl="1"/>
            <a:r>
              <a:rPr lang="en-US" sz="1200" dirty="0"/>
              <a:t>Nicaragua</a:t>
            </a:r>
          </a:p>
          <a:p>
            <a:pPr lvl="1"/>
            <a:r>
              <a:rPr lang="en-US" sz="1200" dirty="0"/>
              <a:t>Peru</a:t>
            </a:r>
          </a:p>
          <a:p>
            <a:r>
              <a:rPr lang="en-US" sz="1200" b="1" dirty="0"/>
              <a:t>1956</a:t>
            </a:r>
            <a:r>
              <a:rPr lang="en-US" sz="1200" dirty="0"/>
              <a:t> </a:t>
            </a:r>
          </a:p>
          <a:p>
            <a:pPr lvl="1"/>
            <a:r>
              <a:rPr lang="en-US" sz="1200" dirty="0" err="1"/>
              <a:t>Dahomey</a:t>
            </a:r>
            <a:r>
              <a:rPr lang="en-US" sz="1200" dirty="0"/>
              <a:t> (now </a:t>
            </a:r>
            <a:r>
              <a:rPr lang="en-US" sz="1200" dirty="0">
                <a:hlinkClick r:id="rId6" tooltip="Benin"/>
              </a:rPr>
              <a:t>Benin</a:t>
            </a:r>
            <a:r>
              <a:rPr lang="en-US" sz="1200" dirty="0"/>
              <a:t>)</a:t>
            </a:r>
          </a:p>
          <a:p>
            <a:pPr lvl="1"/>
            <a:r>
              <a:rPr lang="en-US" sz="1200" dirty="0"/>
              <a:t>Comoros</a:t>
            </a:r>
          </a:p>
          <a:p>
            <a:pPr lvl="1"/>
            <a:r>
              <a:rPr lang="en-US" sz="1200" dirty="0"/>
              <a:t>Egypt</a:t>
            </a:r>
          </a:p>
          <a:p>
            <a:pPr lvl="1"/>
            <a:r>
              <a:rPr lang="en-US" sz="1200" dirty="0"/>
              <a:t>Gabon</a:t>
            </a:r>
          </a:p>
          <a:p>
            <a:pPr lvl="1"/>
            <a:r>
              <a:rPr lang="en-US" sz="1200" dirty="0"/>
              <a:t>Mali (</a:t>
            </a:r>
            <a:r>
              <a:rPr lang="en-US" sz="1200" dirty="0">
                <a:hlinkClick r:id="rId7" tooltip="French Sudan"/>
              </a:rPr>
              <a:t>French Sudan</a:t>
            </a:r>
            <a:r>
              <a:rPr lang="en-US" sz="1200" dirty="0"/>
              <a:t>)</a:t>
            </a:r>
          </a:p>
          <a:p>
            <a:pPr lvl="1"/>
            <a:r>
              <a:rPr lang="en-US" sz="1200" dirty="0"/>
              <a:t>Mauritius</a:t>
            </a:r>
          </a:p>
          <a:p>
            <a:pPr lvl="1"/>
            <a:r>
              <a:rPr lang="en-US" sz="1200" dirty="0"/>
              <a:t>Pakistan (right extended to national level, previously only literate women could vote)</a:t>
            </a:r>
            <a:r>
              <a:rPr lang="en-US" sz="1200" baseline="30000" dirty="0">
                <a:hlinkClick r:id="rId8"/>
              </a:rPr>
              <a:t>[22]</a:t>
            </a:r>
            <a:endParaRPr lang="en-US" sz="1200" dirty="0"/>
          </a:p>
          <a:p>
            <a:pPr lvl="1"/>
            <a:r>
              <a:rPr lang="en-US" sz="1200" dirty="0"/>
              <a:t>Somalia (</a:t>
            </a:r>
            <a:r>
              <a:rPr lang="en-US" sz="1200" dirty="0">
                <a:hlinkClick r:id="rId9" tooltip="British Somaliland"/>
              </a:rPr>
              <a:t>British Somaliland</a:t>
            </a:r>
            <a:r>
              <a:rPr lang="en-US" sz="1200" dirty="0"/>
              <a:t>)</a:t>
            </a:r>
          </a:p>
          <a:p>
            <a:r>
              <a:rPr lang="en-US" sz="1200" b="1" dirty="0"/>
              <a:t>1957</a:t>
            </a:r>
            <a:r>
              <a:rPr lang="en-US" sz="1200" dirty="0"/>
              <a:t> </a:t>
            </a:r>
          </a:p>
          <a:p>
            <a:pPr lvl="1"/>
            <a:r>
              <a:rPr lang="en-US" sz="1200" dirty="0"/>
              <a:t>Colombia (by </a:t>
            </a:r>
            <a:r>
              <a:rPr lang="en-US" sz="1200" dirty="0">
                <a:hlinkClick r:id="rId10"/>
              </a:rPr>
              <a:t>Constitution</a:t>
            </a:r>
            <a:r>
              <a:rPr lang="en-US" sz="1200" dirty="0"/>
              <a:t>)</a:t>
            </a:r>
            <a:r>
              <a:rPr lang="en-US" sz="1200" baseline="30000" dirty="0">
                <a:hlinkClick r:id="rId11"/>
              </a:rPr>
              <a:t>[23]</a:t>
            </a:r>
            <a:endParaRPr lang="en-US" sz="1200" dirty="0"/>
          </a:p>
          <a:p>
            <a:pPr lvl="1"/>
            <a:r>
              <a:rPr lang="en-US" sz="1200" dirty="0"/>
              <a:t>Malaya (now </a:t>
            </a:r>
            <a:r>
              <a:rPr lang="en-US" sz="1200" dirty="0">
                <a:hlinkClick r:id="rId12" tooltip="Malaysia"/>
              </a:rPr>
              <a:t>Malaysia</a:t>
            </a:r>
            <a:r>
              <a:rPr lang="en-US" sz="1200" dirty="0"/>
              <a:t>)</a:t>
            </a:r>
          </a:p>
          <a:p>
            <a:pPr lvl="1"/>
            <a:r>
              <a:rPr lang="en-US" sz="1200" dirty="0"/>
              <a:t>Southern Rhodesia (now </a:t>
            </a:r>
            <a:r>
              <a:rPr lang="en-US" sz="1200" dirty="0">
                <a:hlinkClick r:id="rId13" tooltip="Zimbabwe"/>
              </a:rPr>
              <a:t>Zimbabwe</a:t>
            </a:r>
            <a:r>
              <a:rPr lang="en-US" sz="1200" dirty="0"/>
              <a:t>)</a:t>
            </a:r>
          </a:p>
          <a:p>
            <a:r>
              <a:rPr lang="en-US" sz="1200" b="1" dirty="0"/>
              <a:t>1958</a:t>
            </a:r>
            <a:r>
              <a:rPr lang="en-US" sz="1200" dirty="0"/>
              <a:t> </a:t>
            </a:r>
          </a:p>
          <a:p>
            <a:pPr lvl="1"/>
            <a:r>
              <a:rPr lang="en-US" sz="1200" dirty="0"/>
              <a:t>Upper Volta (now </a:t>
            </a:r>
            <a:r>
              <a:rPr lang="en-US" sz="1200" dirty="0">
                <a:hlinkClick r:id="rId14" tooltip="Burkina Faso"/>
              </a:rPr>
              <a:t>Burkina Faso</a:t>
            </a:r>
            <a:r>
              <a:rPr lang="en-US" sz="1200" dirty="0"/>
              <a:t>)</a:t>
            </a:r>
          </a:p>
          <a:p>
            <a:pPr lvl="1"/>
            <a:r>
              <a:rPr lang="en-US" sz="1200" dirty="0"/>
              <a:t>Chad</a:t>
            </a:r>
          </a:p>
          <a:p>
            <a:pPr lvl="1"/>
            <a:r>
              <a:rPr lang="en-US" sz="1200" dirty="0"/>
              <a:t>Guinea</a:t>
            </a:r>
          </a:p>
          <a:p>
            <a:pPr lvl="1"/>
            <a:r>
              <a:rPr lang="en-US" sz="1200" dirty="0"/>
              <a:t>Laos</a:t>
            </a:r>
          </a:p>
          <a:p>
            <a:pPr lvl="1"/>
            <a:r>
              <a:rPr lang="en-US" sz="1200" dirty="0"/>
              <a:t>Nigeria -South-</a:t>
            </a:r>
          </a:p>
          <a:p>
            <a:r>
              <a:rPr lang="en-US" sz="1200" b="1" dirty="0"/>
              <a:t>1959</a:t>
            </a:r>
            <a:r>
              <a:rPr lang="en-US" sz="1200" dirty="0"/>
              <a:t> </a:t>
            </a:r>
          </a:p>
          <a:p>
            <a:pPr lvl="1"/>
            <a:r>
              <a:rPr lang="en-US" sz="1200" dirty="0"/>
              <a:t>Brunei</a:t>
            </a:r>
          </a:p>
          <a:p>
            <a:pPr lvl="1"/>
            <a:r>
              <a:rPr lang="en-US" sz="1200" dirty="0"/>
              <a:t>Vaud</a:t>
            </a:r>
          </a:p>
          <a:p>
            <a:pPr lvl="1"/>
            <a:r>
              <a:rPr lang="en-US" sz="1200" dirty="0"/>
              <a:t>Neuchâtel</a:t>
            </a:r>
          </a:p>
          <a:p>
            <a:pPr lvl="1"/>
            <a:r>
              <a:rPr lang="en-US" sz="1200" dirty="0"/>
              <a:t>Madagascar (</a:t>
            </a:r>
            <a:r>
              <a:rPr lang="en-US" sz="1200" dirty="0">
                <a:hlinkClick r:id="rId15" tooltip="Malagasy Republic"/>
              </a:rPr>
              <a:t>Malagasy Republic</a:t>
            </a:r>
            <a:r>
              <a:rPr lang="en-US" sz="1200" dirty="0"/>
              <a:t>)</a:t>
            </a:r>
          </a:p>
          <a:p>
            <a:pPr lvl="1"/>
            <a:r>
              <a:rPr lang="en-US" sz="1200" dirty="0"/>
              <a:t>San Marino</a:t>
            </a:r>
          </a:p>
          <a:p>
            <a:pPr lvl="1"/>
            <a:r>
              <a:rPr lang="en-US" sz="1200" dirty="0"/>
              <a:t>Tanganyika (now </a:t>
            </a:r>
            <a:r>
              <a:rPr lang="en-US" sz="1200" dirty="0">
                <a:hlinkClick r:id="rId16" tooltip="Tanzania"/>
              </a:rPr>
              <a:t>Tanzania</a:t>
            </a:r>
            <a:r>
              <a:rPr lang="en-US" sz="1200" dirty="0"/>
              <a:t>)</a:t>
            </a:r>
          </a:p>
          <a:p>
            <a:pPr lvl="1"/>
            <a:r>
              <a:rPr lang="en-US" sz="1200" dirty="0"/>
              <a:t>Tunisia</a:t>
            </a:r>
          </a:p>
          <a:p>
            <a:r>
              <a:rPr lang="en-US" sz="1200" b="1" dirty="0"/>
              <a:t>1960s[</a:t>
            </a:r>
            <a:r>
              <a:rPr lang="en-US" sz="1200" b="1" dirty="0">
                <a:hlinkClick r:id="rId17" tooltip="Edit section: 1960s"/>
              </a:rPr>
              <a:t>edit</a:t>
            </a:r>
            <a:r>
              <a:rPr lang="en-US" sz="1200" b="1" dirty="0"/>
              <a:t>]</a:t>
            </a:r>
          </a:p>
          <a:p>
            <a:r>
              <a:rPr lang="en-US" sz="1200" b="1" dirty="0"/>
              <a:t>1960</a:t>
            </a:r>
            <a:r>
              <a:rPr lang="en-US" sz="1200" dirty="0"/>
              <a:t> </a:t>
            </a:r>
          </a:p>
          <a:p>
            <a:pPr lvl="1"/>
            <a:r>
              <a:rPr lang="en-US" sz="1200" dirty="0"/>
              <a:t>Cyprus (upon its establishment)</a:t>
            </a:r>
          </a:p>
          <a:p>
            <a:pPr lvl="1"/>
            <a:r>
              <a:rPr lang="en-US" sz="1200" dirty="0"/>
              <a:t>Gambia</a:t>
            </a:r>
          </a:p>
          <a:p>
            <a:pPr lvl="1"/>
            <a:r>
              <a:rPr lang="en-US" sz="1200" dirty="0"/>
              <a:t>Geneva</a:t>
            </a:r>
          </a:p>
          <a:p>
            <a:pPr lvl="1"/>
            <a:r>
              <a:rPr lang="en-US" sz="1200" dirty="0"/>
              <a:t>Tonga</a:t>
            </a:r>
          </a:p>
          <a:p>
            <a:r>
              <a:rPr lang="en-US" sz="1200" b="1" dirty="0"/>
              <a:t>1961</a:t>
            </a:r>
            <a:r>
              <a:rPr lang="en-US" sz="1200" dirty="0"/>
              <a:t> </a:t>
            </a:r>
          </a:p>
          <a:p>
            <a:pPr lvl="1"/>
            <a:r>
              <a:rPr lang="en-US" sz="1200" dirty="0"/>
              <a:t>Burundi</a:t>
            </a:r>
          </a:p>
          <a:p>
            <a:pPr lvl="1"/>
            <a:r>
              <a:rPr lang="en-US" sz="1200" dirty="0"/>
              <a:t>Mauritania</a:t>
            </a:r>
          </a:p>
          <a:p>
            <a:pPr lvl="1"/>
            <a:r>
              <a:rPr lang="en-US" sz="1200" dirty="0"/>
              <a:t>Malawi</a:t>
            </a:r>
          </a:p>
          <a:p>
            <a:pPr lvl="1"/>
            <a:r>
              <a:rPr lang="en-US" sz="1200" dirty="0"/>
              <a:t>Paraguay</a:t>
            </a:r>
          </a:p>
          <a:p>
            <a:pPr lvl="1"/>
            <a:r>
              <a:rPr lang="en-US" sz="1200" dirty="0"/>
              <a:t>Rwanda</a:t>
            </a:r>
          </a:p>
          <a:p>
            <a:pPr lvl="1"/>
            <a:r>
              <a:rPr lang="en-US" sz="1200" dirty="0"/>
              <a:t>Sierra Leone</a:t>
            </a:r>
          </a:p>
          <a:p>
            <a:r>
              <a:rPr lang="en-US" sz="1200" b="1" dirty="0"/>
              <a:t>1962</a:t>
            </a:r>
            <a:r>
              <a:rPr lang="en-US" sz="1200" dirty="0"/>
              <a:t> </a:t>
            </a:r>
          </a:p>
          <a:p>
            <a:pPr lvl="1"/>
            <a:r>
              <a:rPr lang="en-US" sz="1200" dirty="0"/>
              <a:t>Algeria</a:t>
            </a:r>
          </a:p>
          <a:p>
            <a:pPr lvl="1"/>
            <a:r>
              <a:rPr lang="en-US" sz="1200" dirty="0"/>
              <a:t>Australia: franchise </a:t>
            </a:r>
            <a:r>
              <a:rPr lang="en-US" sz="1200" dirty="0">
                <a:hlinkClick r:id="rId18" tooltip="Voting rights of Australian Aboriginals"/>
              </a:rPr>
              <a:t>extended to Aboriginal</a:t>
            </a:r>
            <a:r>
              <a:rPr lang="en-US" sz="1200" dirty="0"/>
              <a:t> men and women.</a:t>
            </a:r>
          </a:p>
          <a:p>
            <a:pPr lvl="1"/>
            <a:r>
              <a:rPr lang="en-US" sz="1200" dirty="0"/>
              <a:t>Brunei </a:t>
            </a:r>
            <a:r>
              <a:rPr lang="en-US" sz="1200" i="1" dirty="0"/>
              <a:t>Revoked</a:t>
            </a:r>
            <a:r>
              <a:rPr lang="en-US" sz="1200" dirty="0"/>
              <a:t> (including men)</a:t>
            </a:r>
          </a:p>
          <a:p>
            <a:pPr lvl="1"/>
            <a:r>
              <a:rPr lang="en-US" sz="1200" dirty="0"/>
              <a:t>Monaco</a:t>
            </a:r>
          </a:p>
          <a:p>
            <a:pPr lvl="1"/>
            <a:r>
              <a:rPr lang="en-US" sz="1200" dirty="0"/>
              <a:t>Uganda</a:t>
            </a:r>
          </a:p>
          <a:p>
            <a:pPr lvl="1"/>
            <a:r>
              <a:rPr lang="en-US" sz="1200" dirty="0"/>
              <a:t>Northern Rhodesia (now </a:t>
            </a:r>
            <a:r>
              <a:rPr lang="en-US" sz="1200" dirty="0">
                <a:hlinkClick r:id="rId19" tooltip="Zambia"/>
              </a:rPr>
              <a:t>Zambia</a:t>
            </a:r>
            <a:r>
              <a:rPr lang="en-US" sz="1200" dirty="0"/>
              <a:t>)</a:t>
            </a:r>
          </a:p>
          <a:p>
            <a:r>
              <a:rPr lang="en-US" sz="1200" b="1" dirty="0"/>
              <a:t>1963</a:t>
            </a:r>
            <a:r>
              <a:rPr lang="en-US" sz="1200" dirty="0"/>
              <a:t> </a:t>
            </a:r>
          </a:p>
          <a:p>
            <a:pPr lvl="1"/>
            <a:r>
              <a:rPr lang="en-US" sz="1200" dirty="0"/>
              <a:t>Congo</a:t>
            </a:r>
          </a:p>
          <a:p>
            <a:pPr lvl="1"/>
            <a:r>
              <a:rPr lang="en-US" sz="1200" dirty="0"/>
              <a:t>Equatorial Guinea</a:t>
            </a:r>
          </a:p>
          <a:p>
            <a:pPr lvl="1"/>
            <a:r>
              <a:rPr lang="en-US" sz="1200" dirty="0"/>
              <a:t>Fiji</a:t>
            </a:r>
          </a:p>
          <a:p>
            <a:pPr lvl="1"/>
            <a:r>
              <a:rPr lang="en-US" sz="1200" dirty="0"/>
              <a:t>Iran (See </a:t>
            </a:r>
            <a:r>
              <a:rPr lang="en-US" sz="1200" dirty="0">
                <a:hlinkClick r:id="rId20" tooltip="Iranian constitutional referendum, 1963"/>
              </a:rPr>
              <a:t>Iranian constitutional referendum, 1963</a:t>
            </a:r>
            <a:r>
              <a:rPr lang="en-US" sz="1200" dirty="0"/>
              <a:t>)</a:t>
            </a:r>
          </a:p>
          <a:p>
            <a:pPr lvl="1"/>
            <a:r>
              <a:rPr lang="en-US" sz="1200" dirty="0"/>
              <a:t>Kenya</a:t>
            </a:r>
          </a:p>
          <a:p>
            <a:pPr lvl="1"/>
            <a:r>
              <a:rPr lang="en-US" sz="1200" dirty="0"/>
              <a:t>Morocco</a:t>
            </a:r>
          </a:p>
          <a:p>
            <a:r>
              <a:rPr lang="en-US" sz="1200" b="1" dirty="0"/>
              <a:t>1964</a:t>
            </a:r>
            <a:r>
              <a:rPr lang="en-US" sz="1200" dirty="0"/>
              <a:t> </a:t>
            </a:r>
          </a:p>
          <a:p>
            <a:pPr lvl="1"/>
            <a:r>
              <a:rPr lang="en-US" sz="1200" dirty="0"/>
              <a:t>Bahamas</a:t>
            </a:r>
          </a:p>
          <a:p>
            <a:pPr lvl="1"/>
            <a:r>
              <a:rPr lang="en-US" sz="1200" dirty="0"/>
              <a:t>Libya</a:t>
            </a:r>
          </a:p>
          <a:p>
            <a:pPr lvl="1"/>
            <a:r>
              <a:rPr lang="en-US" sz="1200" dirty="0"/>
              <a:t>Papua New Guinea (</a:t>
            </a:r>
            <a:r>
              <a:rPr lang="en-US" sz="1200" dirty="0">
                <a:hlinkClick r:id="rId21" tooltip="Territory of Papua"/>
              </a:rPr>
              <a:t>Territory of Papua</a:t>
            </a:r>
            <a:r>
              <a:rPr lang="en-US" sz="1200" dirty="0"/>
              <a:t> &amp; </a:t>
            </a:r>
            <a:r>
              <a:rPr lang="en-US" sz="1200" dirty="0">
                <a:hlinkClick r:id="rId22" tooltip="Territory of New Guinea"/>
              </a:rPr>
              <a:t>Territory of New Guinea</a:t>
            </a:r>
            <a:r>
              <a:rPr lang="en-US" sz="1200" dirty="0"/>
              <a:t>)</a:t>
            </a:r>
          </a:p>
          <a:p>
            <a:pPr lvl="1"/>
            <a:r>
              <a:rPr lang="en-US" sz="1200" dirty="0"/>
              <a:t>Sudan</a:t>
            </a:r>
          </a:p>
          <a:p>
            <a:r>
              <a:rPr lang="en-US" sz="1200" b="1" dirty="0"/>
              <a:t>1965</a:t>
            </a:r>
            <a:r>
              <a:rPr lang="en-US" sz="1200" dirty="0"/>
              <a:t> </a:t>
            </a:r>
          </a:p>
          <a:p>
            <a:pPr lvl="1"/>
            <a:r>
              <a:rPr lang="en-US" sz="1200" dirty="0"/>
              <a:t>Afghanistan (revoked under </a:t>
            </a:r>
            <a:r>
              <a:rPr lang="en-US" sz="1200" dirty="0">
                <a:hlinkClick r:id="rId23" tooltip="Taliban"/>
              </a:rPr>
              <a:t>Taliban</a:t>
            </a:r>
            <a:r>
              <a:rPr lang="en-US" sz="1200" dirty="0"/>
              <a:t> rule 1996–2001)</a:t>
            </a:r>
            <a:r>
              <a:rPr lang="en-US" sz="1200" baseline="30000" dirty="0">
                <a:hlinkClick r:id="rId24"/>
              </a:rPr>
              <a:t>[24]</a:t>
            </a:r>
            <a:endParaRPr lang="en-US" sz="1200" dirty="0"/>
          </a:p>
          <a:p>
            <a:pPr lvl="1"/>
            <a:r>
              <a:rPr lang="en-US" sz="1200" dirty="0"/>
              <a:t>Botswana (</a:t>
            </a:r>
            <a:r>
              <a:rPr lang="en-US" sz="1200" dirty="0">
                <a:hlinkClick r:id="rId25" tooltip="Bechuanaland"/>
              </a:rPr>
              <a:t>Bechuanaland</a:t>
            </a:r>
            <a:r>
              <a:rPr lang="en-US" sz="1200" dirty="0"/>
              <a:t>)</a:t>
            </a:r>
          </a:p>
          <a:p>
            <a:pPr lvl="1"/>
            <a:r>
              <a:rPr lang="en-US" sz="1200" dirty="0"/>
              <a:t>Lesotho (</a:t>
            </a:r>
            <a:r>
              <a:rPr lang="en-US" sz="1200" dirty="0">
                <a:hlinkClick r:id="rId26" tooltip="Basutoland"/>
              </a:rPr>
              <a:t>Basutoland</a:t>
            </a:r>
            <a:r>
              <a:rPr lang="en-US" sz="1200" dirty="0"/>
              <a:t>)</a:t>
            </a:r>
          </a:p>
          <a:p>
            <a:r>
              <a:rPr lang="en-US" sz="1200" b="1" dirty="0"/>
              <a:t>1966</a:t>
            </a:r>
            <a:r>
              <a:rPr lang="en-US" sz="1200" dirty="0"/>
              <a:t> </a:t>
            </a:r>
          </a:p>
          <a:p>
            <a:pPr lvl="1"/>
            <a:r>
              <a:rPr lang="en-US" sz="1200" dirty="0"/>
              <a:t> </a:t>
            </a:r>
            <a:r>
              <a:rPr lang="en-US" sz="1200" dirty="0">
                <a:hlinkClick r:id="rId27" tooltip="Basel-Stadt"/>
              </a:rPr>
              <a:t>Basel-Stadt</a:t>
            </a:r>
            <a:endParaRPr lang="en-US" sz="1200" dirty="0"/>
          </a:p>
          <a:p>
            <a:r>
              <a:rPr lang="en-US" sz="1200" b="1" dirty="0"/>
              <a:t>1967</a:t>
            </a:r>
            <a:r>
              <a:rPr lang="en-US" sz="1200" dirty="0"/>
              <a:t> </a:t>
            </a:r>
          </a:p>
          <a:p>
            <a:pPr lvl="1"/>
            <a:r>
              <a:rPr lang="en-US" sz="1200" dirty="0"/>
              <a:t>Democratic Republic of the Congo</a:t>
            </a:r>
          </a:p>
          <a:p>
            <a:pPr lvl="1"/>
            <a:r>
              <a:rPr lang="en-US" sz="1200" dirty="0"/>
              <a:t>Ecuador (Women's vote made obligatory, like that of men)</a:t>
            </a:r>
            <a:r>
              <a:rPr lang="en-US" sz="1200" baseline="30000" dirty="0">
                <a:hlinkClick r:id="rId28"/>
              </a:rPr>
              <a:t>[25]</a:t>
            </a:r>
            <a:endParaRPr lang="en-US" sz="1200" dirty="0"/>
          </a:p>
          <a:p>
            <a:pPr lvl="1"/>
            <a:r>
              <a:rPr lang="en-US" sz="1200" dirty="0"/>
              <a:t>Kiribati (</a:t>
            </a:r>
            <a:r>
              <a:rPr lang="en-US" sz="1200" dirty="0">
                <a:hlinkClick r:id="rId29" tooltip="Gilbert Islands"/>
              </a:rPr>
              <a:t>Gilbert Islands</a:t>
            </a:r>
            <a:r>
              <a:rPr lang="en-US" sz="1200" dirty="0"/>
              <a:t>)</a:t>
            </a:r>
          </a:p>
          <a:p>
            <a:pPr lvl="1"/>
            <a:r>
              <a:rPr lang="en-US" sz="1200" dirty="0"/>
              <a:t>Tuvalu (</a:t>
            </a:r>
            <a:r>
              <a:rPr lang="en-US" sz="1200" dirty="0">
                <a:hlinkClick r:id="rId30" tooltip="Ellice Islands"/>
              </a:rPr>
              <a:t>Ellice Islands</a:t>
            </a:r>
            <a:r>
              <a:rPr lang="en-US" sz="1200" dirty="0"/>
              <a:t>)</a:t>
            </a:r>
          </a:p>
          <a:p>
            <a:pPr lvl="1"/>
            <a:r>
              <a:rPr lang="en-US" sz="1200" dirty="0"/>
              <a:t>South Yemen</a:t>
            </a:r>
          </a:p>
          <a:p>
            <a:r>
              <a:rPr lang="en-US" sz="1200" b="1" dirty="0"/>
              <a:t>1968</a:t>
            </a:r>
            <a:r>
              <a:rPr lang="en-US" sz="1200" dirty="0"/>
              <a:t> </a:t>
            </a:r>
          </a:p>
          <a:p>
            <a:pPr lvl="1"/>
            <a:r>
              <a:rPr lang="en-US" sz="1200" dirty="0"/>
              <a:t>Basel-</a:t>
            </a:r>
            <a:r>
              <a:rPr lang="en-US" sz="1200" dirty="0" err="1"/>
              <a:t>Landschaft</a:t>
            </a:r>
            <a:endParaRPr lang="en-US" sz="1200" dirty="0"/>
          </a:p>
          <a:p>
            <a:pPr lvl="1"/>
            <a:r>
              <a:rPr lang="en-US" sz="1200" dirty="0"/>
              <a:t>Bermuda (universal)</a:t>
            </a:r>
          </a:p>
          <a:p>
            <a:pPr lvl="1"/>
            <a:r>
              <a:rPr lang="en-US" sz="1200" dirty="0"/>
              <a:t>Nauru</a:t>
            </a:r>
          </a:p>
          <a:p>
            <a:pPr lvl="1"/>
            <a:r>
              <a:rPr lang="en-US" sz="1200" dirty="0"/>
              <a:t>Portugal claims to have established "equality of political rights for men and women", although a few electoral rights were reserved for men</a:t>
            </a:r>
          </a:p>
          <a:p>
            <a:pPr lvl="1"/>
            <a:r>
              <a:rPr lang="en-US" sz="1200" dirty="0"/>
              <a:t>Swaziland</a:t>
            </a:r>
          </a:p>
          <a:p>
            <a:r>
              <a:rPr lang="en-US" sz="1200" b="1" dirty="0"/>
              <a:t>1970s[</a:t>
            </a:r>
            <a:r>
              <a:rPr lang="en-US" sz="1200" b="1" dirty="0">
                <a:hlinkClick r:id="rId31" tooltip="Edit section: 1970s"/>
              </a:rPr>
              <a:t>edit</a:t>
            </a:r>
            <a:r>
              <a:rPr lang="en-US" sz="1200" b="1" dirty="0"/>
              <a:t>]</a:t>
            </a:r>
          </a:p>
          <a:p>
            <a:r>
              <a:rPr lang="en-US" sz="1200" b="1" dirty="0"/>
              <a:t>1970</a:t>
            </a:r>
            <a:r>
              <a:rPr lang="en-US" sz="1200" dirty="0"/>
              <a:t> </a:t>
            </a:r>
          </a:p>
          <a:p>
            <a:pPr lvl="1"/>
            <a:r>
              <a:rPr lang="en-US" sz="1200" dirty="0"/>
              <a:t>Andorra</a:t>
            </a:r>
          </a:p>
          <a:p>
            <a:pPr lvl="1"/>
            <a:r>
              <a:rPr lang="en-US" sz="1200" dirty="0"/>
              <a:t>Yemen (</a:t>
            </a:r>
            <a:r>
              <a:rPr lang="en-US" sz="1200" dirty="0">
                <a:hlinkClick r:id="rId32" tooltip="North Yemen"/>
              </a:rPr>
              <a:t>North Yemen</a:t>
            </a:r>
            <a:r>
              <a:rPr lang="en-US" sz="1200" dirty="0"/>
              <a:t>)</a:t>
            </a:r>
          </a:p>
          <a:p>
            <a:r>
              <a:rPr lang="en-US" sz="1200" b="1" dirty="0"/>
              <a:t>1971</a:t>
            </a:r>
            <a:r>
              <a:rPr lang="en-US" sz="1200" dirty="0"/>
              <a:t> </a:t>
            </a:r>
          </a:p>
          <a:p>
            <a:pPr lvl="1"/>
            <a:r>
              <a:rPr lang="en-US" sz="1200" dirty="0"/>
              <a:t>Switzerland (on the federal level; introduced on the Cantonal level from 1958–</a:t>
            </a:r>
            <a:r>
              <a:rPr lang="en-US" sz="1200" dirty="0">
                <a:hlinkClick r:id="rId33" tooltip="Appenzell Innerrhoden"/>
              </a:rPr>
              <a:t>1990</a:t>
            </a:r>
            <a:r>
              <a:rPr lang="en-US" sz="1200" dirty="0"/>
              <a:t>)</a:t>
            </a:r>
          </a:p>
          <a:p>
            <a:r>
              <a:rPr lang="en-US" sz="1200" b="1" dirty="0"/>
              <a:t>1972</a:t>
            </a:r>
            <a:r>
              <a:rPr lang="en-US" sz="1200" dirty="0"/>
              <a:t> </a:t>
            </a:r>
          </a:p>
          <a:p>
            <a:pPr lvl="1"/>
            <a:r>
              <a:rPr lang="en-US" sz="1200" dirty="0"/>
              <a:t>Bangladesh (upon its establishment)</a:t>
            </a:r>
          </a:p>
          <a:p>
            <a:r>
              <a:rPr lang="en-US" sz="1200" b="1" dirty="0"/>
              <a:t>1973</a:t>
            </a:r>
            <a:r>
              <a:rPr lang="en-US" sz="1200" dirty="0"/>
              <a:t> </a:t>
            </a:r>
          </a:p>
          <a:p>
            <a:pPr lvl="1"/>
            <a:r>
              <a:rPr lang="en-US" sz="1200" dirty="0"/>
              <a:t>Bahrain</a:t>
            </a:r>
            <a:r>
              <a:rPr lang="en-US" sz="1200" baseline="30000" dirty="0">
                <a:hlinkClick r:id="rId34"/>
              </a:rPr>
              <a:t>[26]</a:t>
            </a:r>
            <a:r>
              <a:rPr lang="en-US" sz="1200" dirty="0"/>
              <a:t> (Bahrain did not hold elections until 2002)</a:t>
            </a:r>
            <a:r>
              <a:rPr lang="en-US" sz="1200" baseline="30000" dirty="0">
                <a:hlinkClick r:id="rId35"/>
              </a:rPr>
              <a:t>[27]</a:t>
            </a:r>
            <a:endParaRPr lang="en-US" sz="1200" dirty="0"/>
          </a:p>
          <a:p>
            <a:r>
              <a:rPr lang="en-US" sz="1200" b="1" dirty="0"/>
              <a:t>1974</a:t>
            </a:r>
            <a:r>
              <a:rPr lang="en-US" sz="1200" dirty="0"/>
              <a:t> </a:t>
            </a:r>
          </a:p>
          <a:p>
            <a:pPr lvl="1"/>
            <a:r>
              <a:rPr lang="en-US" sz="1200" dirty="0"/>
              <a:t>Jordan</a:t>
            </a:r>
          </a:p>
          <a:p>
            <a:pPr lvl="1"/>
            <a:r>
              <a:rPr lang="en-US" sz="1200" dirty="0"/>
              <a:t>Portugal (all restrictions were lifted by </a:t>
            </a:r>
            <a:r>
              <a:rPr lang="en-US" sz="1200" dirty="0">
                <a:hlinkClick r:id="rId36" tooltip="Carnation Revolution"/>
              </a:rPr>
              <a:t>Carnation Revolution</a:t>
            </a:r>
            <a:r>
              <a:rPr lang="en-US" sz="1200" dirty="0"/>
              <a:t>)</a:t>
            </a:r>
          </a:p>
          <a:p>
            <a:pPr lvl="1"/>
            <a:r>
              <a:rPr lang="en-US" sz="1200" dirty="0"/>
              <a:t>Solomon Islands</a:t>
            </a:r>
          </a:p>
          <a:p>
            <a:r>
              <a:rPr lang="en-US" sz="1200" b="1" dirty="0"/>
              <a:t>1975</a:t>
            </a:r>
            <a:r>
              <a:rPr lang="en-US" sz="1200" dirty="0"/>
              <a:t> </a:t>
            </a:r>
          </a:p>
          <a:p>
            <a:pPr lvl="1"/>
            <a:r>
              <a:rPr lang="en-US" sz="1200" dirty="0"/>
              <a:t>Angola</a:t>
            </a:r>
          </a:p>
          <a:p>
            <a:pPr lvl="1"/>
            <a:r>
              <a:rPr lang="en-US" sz="1200" dirty="0"/>
              <a:t>Cape Verde</a:t>
            </a:r>
          </a:p>
          <a:p>
            <a:pPr lvl="1"/>
            <a:r>
              <a:rPr lang="en-US" sz="1200" dirty="0"/>
              <a:t>Mozambique</a:t>
            </a:r>
          </a:p>
          <a:p>
            <a:pPr lvl="1"/>
            <a:r>
              <a:rPr lang="en-US" sz="1200" dirty="0"/>
              <a:t>São Tomé and Príncipe</a:t>
            </a:r>
          </a:p>
          <a:p>
            <a:pPr lvl="1"/>
            <a:r>
              <a:rPr lang="en-US" sz="1200" dirty="0"/>
              <a:t>Vanuatu (</a:t>
            </a:r>
            <a:r>
              <a:rPr lang="en-US" sz="1200" dirty="0">
                <a:hlinkClick r:id="rId37" tooltip="New Hebrides"/>
              </a:rPr>
              <a:t>New Hebrides</a:t>
            </a:r>
            <a:r>
              <a:rPr lang="en-US" sz="1200" dirty="0"/>
              <a:t>)</a:t>
            </a:r>
          </a:p>
          <a:p>
            <a:r>
              <a:rPr lang="en-US" sz="1200" b="1" dirty="0"/>
              <a:t>1976</a:t>
            </a:r>
            <a:r>
              <a:rPr lang="en-US" sz="1200" dirty="0"/>
              <a:t> </a:t>
            </a:r>
          </a:p>
          <a:p>
            <a:pPr lvl="1"/>
            <a:r>
              <a:rPr lang="en-US" sz="1200" dirty="0">
                <a:hlinkClick r:id="rId38" tooltip="Indonesian occupation of East Timor"/>
              </a:rPr>
              <a:t>Province of East Timor</a:t>
            </a:r>
            <a:r>
              <a:rPr lang="en-US" sz="1200" dirty="0"/>
              <a:t> of Indonesia</a:t>
            </a:r>
          </a:p>
          <a:p>
            <a:r>
              <a:rPr lang="en-US" sz="1200" b="1" dirty="0"/>
              <a:t>1977</a:t>
            </a:r>
            <a:r>
              <a:rPr lang="en-US" sz="1200" dirty="0"/>
              <a:t> </a:t>
            </a:r>
          </a:p>
          <a:p>
            <a:pPr lvl="1"/>
            <a:r>
              <a:rPr lang="en-US" sz="1200" dirty="0"/>
              <a:t>Guinea-Bissau</a:t>
            </a:r>
          </a:p>
          <a:p>
            <a:r>
              <a:rPr lang="en-US" sz="1200" b="1" dirty="0"/>
              <a:t>1978</a:t>
            </a:r>
            <a:r>
              <a:rPr lang="en-US" sz="1200" dirty="0"/>
              <a:t> </a:t>
            </a:r>
          </a:p>
          <a:p>
            <a:pPr lvl="1"/>
            <a:r>
              <a:rPr lang="en-US" sz="1200" dirty="0"/>
              <a:t>Marshall Islands</a:t>
            </a:r>
          </a:p>
          <a:p>
            <a:pPr lvl="1"/>
            <a:r>
              <a:rPr lang="en-US" sz="1200" dirty="0"/>
              <a:t>Federated States of Micronesia</a:t>
            </a:r>
          </a:p>
          <a:p>
            <a:pPr lvl="1"/>
            <a:r>
              <a:rPr lang="en-US" sz="1200" dirty="0"/>
              <a:t>Nigeria-North-</a:t>
            </a:r>
          </a:p>
          <a:p>
            <a:pPr lvl="1"/>
            <a:r>
              <a:rPr lang="en-US" sz="1200" dirty="0"/>
              <a:t>Palau</a:t>
            </a:r>
          </a:p>
          <a:p>
            <a:r>
              <a:rPr lang="en-US" sz="1200" b="1" dirty="0"/>
              <a:t>1980s[</a:t>
            </a:r>
            <a:r>
              <a:rPr lang="en-US" sz="1200" b="1" dirty="0">
                <a:hlinkClick r:id="rId39" tooltip="Edit section: 1980s"/>
              </a:rPr>
              <a:t>edit</a:t>
            </a:r>
            <a:r>
              <a:rPr lang="en-US" sz="1200" b="1" dirty="0"/>
              <a:t>]</a:t>
            </a:r>
          </a:p>
          <a:p>
            <a:r>
              <a:rPr lang="en-US" sz="1200" b="1" dirty="0"/>
              <a:t>1980</a:t>
            </a:r>
            <a:r>
              <a:rPr lang="en-US" sz="1200" dirty="0"/>
              <a:t> </a:t>
            </a:r>
          </a:p>
          <a:p>
            <a:pPr lvl="1"/>
            <a:r>
              <a:rPr lang="en-US" sz="1200" dirty="0"/>
              <a:t>Iraq</a:t>
            </a:r>
            <a:r>
              <a:rPr lang="en-US" sz="1200" baseline="30000" dirty="0">
                <a:hlinkClick r:id="rId34"/>
              </a:rPr>
              <a:t>[26]</a:t>
            </a:r>
            <a:endParaRPr lang="en-US" sz="1200" dirty="0"/>
          </a:p>
          <a:p>
            <a:r>
              <a:rPr lang="en-US" sz="1200" b="1" dirty="0"/>
              <a:t>1984</a:t>
            </a:r>
            <a:r>
              <a:rPr lang="en-US" sz="1200" dirty="0"/>
              <a:t> </a:t>
            </a:r>
          </a:p>
          <a:p>
            <a:pPr lvl="1"/>
            <a:r>
              <a:rPr lang="en-US" sz="1200" dirty="0"/>
              <a:t>Liechtenstein</a:t>
            </a:r>
          </a:p>
          <a:p>
            <a:pPr lvl="1"/>
            <a:r>
              <a:rPr lang="en-US" sz="1200" dirty="0"/>
              <a:t>Mississippi ratifies the </a:t>
            </a:r>
            <a:r>
              <a:rPr lang="en-US" sz="1200" dirty="0">
                <a:hlinkClick r:id="rId40" tooltip="Nineteenth Amendment to the United States Constitution"/>
              </a:rPr>
              <a:t>Nineteenth Amendment to the United States Constitution</a:t>
            </a:r>
            <a:r>
              <a:rPr lang="en-US" sz="1200" dirty="0"/>
              <a:t>, but women in Mississippi had the right to vote since 1920</a:t>
            </a:r>
          </a:p>
          <a:p>
            <a:r>
              <a:rPr lang="en-US" sz="1200" b="1" dirty="0"/>
              <a:t>1986</a:t>
            </a:r>
            <a:r>
              <a:rPr lang="en-US" sz="1200" dirty="0"/>
              <a:t> </a:t>
            </a:r>
          </a:p>
          <a:p>
            <a:pPr lvl="1"/>
            <a:r>
              <a:rPr lang="en-US" sz="1200" dirty="0"/>
              <a:t>Central African Republic</a:t>
            </a:r>
          </a:p>
          <a:p>
            <a:r>
              <a:rPr lang="en-US" sz="1200" b="1" dirty="0"/>
              <a:t>1989</a:t>
            </a:r>
            <a:r>
              <a:rPr lang="en-US" sz="1200" dirty="0"/>
              <a:t> </a:t>
            </a:r>
          </a:p>
          <a:p>
            <a:pPr lvl="1"/>
            <a:r>
              <a:rPr lang="en-US" sz="1200" dirty="0"/>
              <a:t>Namibia (independence established - former </a:t>
            </a:r>
            <a:r>
              <a:rPr lang="en-US" sz="1200" dirty="0">
                <a:hlinkClick r:id="rId41" tooltip="South-West Africa"/>
              </a:rPr>
              <a:t>South-West Africa</a:t>
            </a:r>
            <a:r>
              <a:rPr lang="en-US" sz="1200" dirty="0"/>
              <a:t>)</a:t>
            </a:r>
          </a:p>
          <a:p>
            <a:r>
              <a:rPr lang="en-US" sz="1200" b="1" dirty="0"/>
              <a:t>1990s[</a:t>
            </a:r>
            <a:r>
              <a:rPr lang="en-US" sz="1200" b="1" dirty="0">
                <a:hlinkClick r:id="rId42" tooltip="Edit section: 1990s"/>
              </a:rPr>
              <a:t>edit</a:t>
            </a:r>
            <a:r>
              <a:rPr lang="en-US" sz="1200" b="1" dirty="0"/>
              <a:t>]</a:t>
            </a:r>
          </a:p>
          <a:p>
            <a:r>
              <a:rPr lang="en-US" sz="1200" b="1" dirty="0"/>
              <a:t>1990</a:t>
            </a:r>
            <a:r>
              <a:rPr lang="en-US" sz="1200" dirty="0"/>
              <a:t> </a:t>
            </a:r>
          </a:p>
          <a:p>
            <a:pPr lvl="1"/>
            <a:r>
              <a:rPr lang="en-US" sz="1200" dirty="0"/>
              <a:t>Samoa (</a:t>
            </a:r>
            <a:r>
              <a:rPr lang="en-US" sz="1200" dirty="0">
                <a:hlinkClick r:id="rId43" tooltip="Western Samoa"/>
              </a:rPr>
              <a:t>Western Samoa</a:t>
            </a:r>
            <a:r>
              <a:rPr lang="en-US" sz="1200" dirty="0"/>
              <a:t>)</a:t>
            </a:r>
          </a:p>
          <a:p>
            <a:pPr lvl="1"/>
            <a:r>
              <a:rPr lang="en-US" sz="1200" dirty="0"/>
              <a:t>Switzerland (the </a:t>
            </a:r>
            <a:r>
              <a:rPr lang="en-US" sz="1200" dirty="0">
                <a:hlinkClick r:id="rId44" tooltip="Cantons of Switzerland"/>
              </a:rPr>
              <a:t>Canton</a:t>
            </a:r>
            <a:r>
              <a:rPr lang="en-US" sz="1200" dirty="0"/>
              <a:t> of </a:t>
            </a:r>
            <a:r>
              <a:rPr lang="en-US" sz="1200" dirty="0">
                <a:hlinkClick r:id="rId33" tooltip="Appenzell Innerrhoden"/>
              </a:rPr>
              <a:t>Appenzell </a:t>
            </a:r>
            <a:r>
              <a:rPr lang="en-US" sz="1200" dirty="0" err="1">
                <a:hlinkClick r:id="rId33" tooltip="Appenzell Innerrhoden"/>
              </a:rPr>
              <a:t>Innerrhoden</a:t>
            </a:r>
            <a:r>
              <a:rPr lang="en-US" sz="1200" dirty="0"/>
              <a:t> is forced by the </a:t>
            </a:r>
            <a:r>
              <a:rPr lang="en-US" sz="1200" dirty="0">
                <a:hlinkClick r:id="rId45" tooltip="Federal Supreme Court of Switzerland"/>
              </a:rPr>
              <a:t>Federal Supreme Court of Switzerland</a:t>
            </a:r>
            <a:r>
              <a:rPr lang="en-US" sz="1200" dirty="0"/>
              <a:t> to accept women's suffrage)</a:t>
            </a:r>
          </a:p>
          <a:p>
            <a:r>
              <a:rPr lang="en-US" sz="1200" b="1" dirty="0"/>
              <a:t>1994</a:t>
            </a:r>
            <a:r>
              <a:rPr lang="en-US" sz="1200" dirty="0"/>
              <a:t> </a:t>
            </a:r>
          </a:p>
          <a:p>
            <a:pPr lvl="1"/>
            <a:r>
              <a:rPr lang="en-US" sz="1200" dirty="0"/>
              <a:t>Kazakhstan</a:t>
            </a:r>
            <a:r>
              <a:rPr lang="en-US" sz="1200" baseline="30000" dirty="0"/>
              <a:t>[</a:t>
            </a:r>
            <a:r>
              <a:rPr lang="en-US" sz="1200" i="1" baseline="30000" dirty="0">
                <a:hlinkClick r:id="rId46" tooltip="Wikipedia:Please clarify"/>
              </a:rPr>
              <a:t>clarification needed</a:t>
            </a:r>
            <a:r>
              <a:rPr lang="en-US" sz="1200" baseline="30000" dirty="0"/>
              <a:t>]</a:t>
            </a:r>
            <a:endParaRPr lang="en-US" sz="1200" dirty="0"/>
          </a:p>
          <a:p>
            <a:r>
              <a:rPr lang="en-US" sz="1200" b="1" dirty="0"/>
              <a:t>1997</a:t>
            </a:r>
            <a:r>
              <a:rPr lang="en-US" sz="1200" dirty="0"/>
              <a:t> </a:t>
            </a:r>
          </a:p>
          <a:p>
            <a:pPr lvl="1"/>
            <a:r>
              <a:rPr lang="en-US" sz="1200" dirty="0"/>
              <a:t>Qatar (allowed for municipal elections in </a:t>
            </a:r>
            <a:r>
              <a:rPr lang="en-US" sz="1200" dirty="0">
                <a:hlinkClick r:id="rId47" tooltip="Qatari municipal elections, 2007"/>
              </a:rPr>
              <a:t>2007</a:t>
            </a:r>
            <a:r>
              <a:rPr lang="en-US" sz="1200" dirty="0"/>
              <a:t>)</a:t>
            </a:r>
          </a:p>
          <a:p>
            <a:r>
              <a:rPr lang="en-US" sz="1200" b="1" dirty="0"/>
              <a:t>21st century[</a:t>
            </a:r>
            <a:r>
              <a:rPr lang="en-US" sz="1200" b="1" dirty="0">
                <a:hlinkClick r:id="rId48" tooltip="Edit section: 21st century"/>
              </a:rPr>
              <a:t>edit</a:t>
            </a:r>
            <a:r>
              <a:rPr lang="en-US" sz="1200" b="1" dirty="0"/>
              <a:t>]</a:t>
            </a:r>
          </a:p>
          <a:p>
            <a:r>
              <a:rPr lang="en-US" sz="1200" b="1" dirty="0"/>
              <a:t>2003</a:t>
            </a:r>
            <a:r>
              <a:rPr lang="en-US" sz="1200" dirty="0"/>
              <a:t> </a:t>
            </a:r>
          </a:p>
          <a:p>
            <a:pPr lvl="1"/>
            <a:r>
              <a:rPr lang="en-US" sz="1200" dirty="0"/>
              <a:t>Oman</a:t>
            </a:r>
          </a:p>
          <a:p>
            <a:r>
              <a:rPr lang="en-US" sz="1200" b="1" dirty="0"/>
              <a:t>2005</a:t>
            </a:r>
            <a:r>
              <a:rPr lang="en-US" sz="1200" dirty="0"/>
              <a:t> </a:t>
            </a:r>
          </a:p>
          <a:p>
            <a:pPr lvl="1"/>
            <a:r>
              <a:rPr lang="en-US" sz="1200" dirty="0"/>
              <a:t>Kuwait</a:t>
            </a:r>
            <a:r>
              <a:rPr lang="en-US" sz="1200" baseline="30000" dirty="0">
                <a:hlinkClick r:id="rId49"/>
              </a:rPr>
              <a:t>[28]</a:t>
            </a:r>
            <a:endParaRPr lang="en-US" sz="1200" dirty="0"/>
          </a:p>
          <a:p>
            <a:r>
              <a:rPr lang="en-US" sz="1200" b="1" dirty="0"/>
              <a:t>2006</a:t>
            </a:r>
            <a:r>
              <a:rPr lang="en-US" sz="1200" dirty="0"/>
              <a:t> </a:t>
            </a:r>
          </a:p>
          <a:p>
            <a:pPr lvl="1"/>
            <a:r>
              <a:rPr lang="en-US" sz="1200" dirty="0"/>
              <a:t>United Arab Emirates (initially very limited; but slightly expanded by </a:t>
            </a:r>
            <a:r>
              <a:rPr lang="en-US" sz="1200" dirty="0">
                <a:hlinkClick r:id="rId50" tooltip="United Arab Emirates parliamentary election, 2011"/>
              </a:rPr>
              <a:t>2011</a:t>
            </a:r>
            <a:r>
              <a:rPr lang="en-US" sz="1200" dirty="0"/>
              <a:t>)</a:t>
            </a:r>
          </a:p>
          <a:p>
            <a:r>
              <a:rPr lang="en-US" sz="1200" b="1" dirty="0"/>
              <a:t>2015</a:t>
            </a:r>
            <a:r>
              <a:rPr lang="en-US" sz="1200" dirty="0"/>
              <a:t> </a:t>
            </a:r>
          </a:p>
          <a:p>
            <a:pPr lvl="1"/>
            <a:r>
              <a:rPr lang="en-US" sz="1200" dirty="0"/>
              <a:t>Saudi Arabia (</a:t>
            </a:r>
            <a:r>
              <a:rPr lang="en-US" sz="1200" dirty="0">
                <a:hlinkClick r:id="rId51" tooltip="Saudi Arabian municipal elections, 2015"/>
              </a:rPr>
              <a:t>to be introduced along with right to run for municipal elections</a:t>
            </a:r>
            <a:r>
              <a:rPr lang="en-US" sz="1200" dirty="0"/>
              <a:t>)</a:t>
            </a:r>
            <a:r>
              <a:rPr lang="en-US" sz="1200" baseline="30000" dirty="0">
                <a:hlinkClick r:id="rId52"/>
              </a:rPr>
              <a:t>[29]</a:t>
            </a:r>
            <a:endParaRPr lang="en-US" sz="1200" dirty="0"/>
          </a:p>
        </p:txBody>
      </p:sp>
      <p:sp>
        <p:nvSpPr>
          <p:cNvPr id="3" name="Rectangle 2"/>
          <p:cNvSpPr/>
          <p:nvPr/>
        </p:nvSpPr>
        <p:spPr>
          <a:xfrm>
            <a:off x="11430" y="-34290"/>
            <a:ext cx="10580370" cy="6863417"/>
          </a:xfrm>
          <a:prstGeom prst="rect">
            <a:avLst/>
          </a:prstGeom>
        </p:spPr>
        <p:txBody>
          <a:bodyPr wrap="square">
            <a:spAutoFit/>
          </a:bodyPr>
          <a:lstStyle/>
          <a:p>
            <a:r>
              <a:rPr lang="en-US" sz="1100" b="1" dirty="0" smtClean="0"/>
              <a:t>1940s</a:t>
            </a:r>
            <a:endParaRPr lang="en-US" sz="1100" b="1" dirty="0"/>
          </a:p>
          <a:p>
            <a:r>
              <a:rPr lang="en-US" sz="1100" b="1" dirty="0"/>
              <a:t>1940</a:t>
            </a:r>
            <a:r>
              <a:rPr lang="en-US" sz="1100" dirty="0"/>
              <a:t> </a:t>
            </a:r>
          </a:p>
          <a:p>
            <a:pPr lvl="1"/>
            <a:r>
              <a:rPr lang="en-US" sz="1100" dirty="0"/>
              <a:t>Quebec</a:t>
            </a:r>
          </a:p>
          <a:p>
            <a:r>
              <a:rPr lang="en-US" sz="1100" b="1" dirty="0"/>
              <a:t>1941</a:t>
            </a:r>
            <a:r>
              <a:rPr lang="en-US" sz="1100" dirty="0"/>
              <a:t> </a:t>
            </a:r>
          </a:p>
          <a:p>
            <a:pPr lvl="1"/>
            <a:r>
              <a:rPr lang="en-US" sz="1100" dirty="0"/>
              <a:t>Netherlands </a:t>
            </a:r>
            <a:r>
              <a:rPr lang="en-US" sz="1100" dirty="0">
                <a:hlinkClick r:id="rId53" tooltip="Dutch East Indies"/>
              </a:rPr>
              <a:t>Dutch East Indies</a:t>
            </a:r>
            <a:r>
              <a:rPr lang="en-US" sz="1100" dirty="0"/>
              <a:t> (for European women only)</a:t>
            </a:r>
          </a:p>
          <a:p>
            <a:pPr lvl="1"/>
            <a:r>
              <a:rPr lang="en-US" sz="1100" dirty="0"/>
              <a:t>Panama (with restrictions)</a:t>
            </a:r>
          </a:p>
          <a:p>
            <a:r>
              <a:rPr lang="en-US" sz="1100" b="1" dirty="0"/>
              <a:t>1942</a:t>
            </a:r>
            <a:r>
              <a:rPr lang="en-US" sz="1100" dirty="0"/>
              <a:t> </a:t>
            </a:r>
          </a:p>
          <a:p>
            <a:pPr lvl="1"/>
            <a:r>
              <a:rPr lang="en-US" sz="1100" dirty="0"/>
              <a:t>Dominican Republic</a:t>
            </a:r>
          </a:p>
          <a:p>
            <a:r>
              <a:rPr lang="en-US" sz="1100" b="1" dirty="0"/>
              <a:t>1944</a:t>
            </a:r>
            <a:r>
              <a:rPr lang="en-US" sz="1100" dirty="0"/>
              <a:t> </a:t>
            </a:r>
          </a:p>
          <a:p>
            <a:pPr lvl="1"/>
            <a:r>
              <a:rPr lang="en-US" sz="1100" dirty="0"/>
              <a:t>Bermuda (property-holding women only</a:t>
            </a:r>
            <a:r>
              <a:rPr lang="en-US" sz="1100" dirty="0" smtClean="0"/>
              <a:t>)</a:t>
            </a:r>
            <a:endParaRPr lang="en-US" sz="1100" dirty="0"/>
          </a:p>
          <a:p>
            <a:pPr lvl="1"/>
            <a:r>
              <a:rPr lang="en-US" sz="1100" dirty="0"/>
              <a:t>Bulgaria(full rights)</a:t>
            </a:r>
          </a:p>
          <a:p>
            <a:pPr lvl="1"/>
            <a:r>
              <a:rPr lang="en-US" sz="1100" dirty="0"/>
              <a:t>Jamaica</a:t>
            </a:r>
          </a:p>
          <a:p>
            <a:r>
              <a:rPr lang="en-US" sz="1100" b="1" dirty="0"/>
              <a:t>1945</a:t>
            </a:r>
            <a:r>
              <a:rPr lang="en-US" sz="1100" dirty="0"/>
              <a:t> </a:t>
            </a:r>
          </a:p>
          <a:p>
            <a:pPr lvl="1"/>
            <a:r>
              <a:rPr lang="en-US" sz="1100" dirty="0"/>
              <a:t>France (October 21)</a:t>
            </a:r>
          </a:p>
          <a:p>
            <a:pPr lvl="1"/>
            <a:r>
              <a:rPr lang="en-US" sz="1100" dirty="0"/>
              <a:t>Indonesia (</a:t>
            </a:r>
            <a:r>
              <a:rPr lang="en-US" sz="1100" dirty="0">
                <a:hlinkClick r:id="rId53" tooltip="Dutch East Indies"/>
              </a:rPr>
              <a:t>Dutch East Indies</a:t>
            </a:r>
            <a:r>
              <a:rPr lang="en-US" sz="1100" dirty="0"/>
              <a:t>)</a:t>
            </a:r>
          </a:p>
          <a:p>
            <a:pPr lvl="1"/>
            <a:r>
              <a:rPr lang="en-US" sz="1100" dirty="0" smtClean="0"/>
              <a:t>Italy</a:t>
            </a:r>
            <a:r>
              <a:rPr lang="en-US" sz="1100" baseline="30000" dirty="0" smtClean="0"/>
              <a:t>[</a:t>
            </a:r>
            <a:endParaRPr lang="en-US" sz="1100" dirty="0"/>
          </a:p>
          <a:p>
            <a:pPr lvl="1"/>
            <a:r>
              <a:rPr lang="en-US" sz="1100" dirty="0"/>
              <a:t>Japan</a:t>
            </a:r>
          </a:p>
          <a:p>
            <a:pPr lvl="1"/>
            <a:r>
              <a:rPr lang="en-US" sz="1100" dirty="0"/>
              <a:t>Senegal</a:t>
            </a:r>
          </a:p>
          <a:p>
            <a:pPr lvl="1"/>
            <a:r>
              <a:rPr lang="en-US" sz="1100" dirty="0"/>
              <a:t>Togo (</a:t>
            </a:r>
            <a:r>
              <a:rPr lang="en-US" sz="1100" dirty="0">
                <a:hlinkClick r:id="rId54" tooltip="French Togoland"/>
              </a:rPr>
              <a:t>French Togoland</a:t>
            </a:r>
            <a:r>
              <a:rPr lang="en-US" sz="1100" dirty="0"/>
              <a:t>)</a:t>
            </a:r>
          </a:p>
          <a:p>
            <a:pPr lvl="1"/>
            <a:r>
              <a:rPr lang="en-US" sz="1100" dirty="0"/>
              <a:t>Yugoslavia</a:t>
            </a:r>
          </a:p>
          <a:p>
            <a:r>
              <a:rPr lang="en-US" sz="1100" b="1" dirty="0"/>
              <a:t>1946</a:t>
            </a:r>
            <a:r>
              <a:rPr lang="en-US" sz="1100" dirty="0"/>
              <a:t> </a:t>
            </a:r>
          </a:p>
          <a:p>
            <a:pPr lvl="1"/>
            <a:r>
              <a:rPr lang="en-US" sz="1100" dirty="0"/>
              <a:t>Cameroon</a:t>
            </a:r>
          </a:p>
          <a:p>
            <a:pPr lvl="1"/>
            <a:r>
              <a:rPr lang="en-US" sz="1100" dirty="0"/>
              <a:t>Djibouti (</a:t>
            </a:r>
            <a:r>
              <a:rPr lang="en-US" sz="1100" dirty="0">
                <a:hlinkClick r:id="rId55" tooltip="French Somaliland"/>
              </a:rPr>
              <a:t>French Somaliland</a:t>
            </a:r>
            <a:r>
              <a:rPr lang="en-US" sz="1100" dirty="0"/>
              <a:t>)</a:t>
            </a:r>
          </a:p>
          <a:p>
            <a:pPr lvl="1"/>
            <a:r>
              <a:rPr lang="en-US" sz="1100" dirty="0"/>
              <a:t>Guatemala</a:t>
            </a:r>
          </a:p>
          <a:p>
            <a:pPr lvl="1"/>
            <a:r>
              <a:rPr lang="en-US" sz="1100" dirty="0"/>
              <a:t>Kenya</a:t>
            </a:r>
          </a:p>
          <a:p>
            <a:pPr lvl="1"/>
            <a:r>
              <a:rPr lang="en-US" sz="1100" dirty="0"/>
              <a:t>North </a:t>
            </a:r>
            <a:r>
              <a:rPr lang="en-US" sz="1100" dirty="0" smtClean="0"/>
              <a:t>Korea</a:t>
            </a:r>
            <a:endParaRPr lang="en-US" sz="1100" dirty="0"/>
          </a:p>
          <a:p>
            <a:pPr lvl="1"/>
            <a:r>
              <a:rPr lang="en-US" sz="1100" dirty="0"/>
              <a:t>Liberia (</a:t>
            </a:r>
            <a:r>
              <a:rPr lang="en-US" sz="1100" dirty="0" err="1">
                <a:hlinkClick r:id="rId56" tooltip="Americo-Liberian"/>
              </a:rPr>
              <a:t>Americo</a:t>
            </a:r>
            <a:r>
              <a:rPr lang="en-US" sz="1100" dirty="0"/>
              <a:t> women only; indigenous men and women were not enfranchised until 1951)</a:t>
            </a:r>
          </a:p>
          <a:p>
            <a:pPr lvl="1"/>
            <a:r>
              <a:rPr lang="en-US" sz="1100" dirty="0"/>
              <a:t>British Mandate for Palestine</a:t>
            </a:r>
          </a:p>
          <a:p>
            <a:pPr lvl="1"/>
            <a:r>
              <a:rPr lang="en-US" sz="1100" dirty="0"/>
              <a:t>Portugal expands suffrage</a:t>
            </a:r>
          </a:p>
          <a:p>
            <a:pPr lvl="1"/>
            <a:r>
              <a:rPr lang="en-US" sz="1100" dirty="0"/>
              <a:t>Romania </a:t>
            </a:r>
          </a:p>
          <a:p>
            <a:pPr lvl="1"/>
            <a:r>
              <a:rPr lang="en-US" sz="1100" dirty="0"/>
              <a:t>Venezuela</a:t>
            </a:r>
          </a:p>
          <a:p>
            <a:pPr lvl="1"/>
            <a:r>
              <a:rPr lang="en-US" sz="1100" dirty="0"/>
              <a:t>Vietnam</a:t>
            </a:r>
          </a:p>
          <a:p>
            <a:r>
              <a:rPr lang="en-US" sz="1100" b="1" dirty="0"/>
              <a:t>1947</a:t>
            </a:r>
            <a:r>
              <a:rPr lang="en-US" sz="1100" dirty="0"/>
              <a:t> </a:t>
            </a:r>
          </a:p>
          <a:p>
            <a:pPr lvl="1"/>
            <a:r>
              <a:rPr lang="en-US" sz="1100" dirty="0" smtClean="0"/>
              <a:t>Argentina</a:t>
            </a:r>
            <a:r>
              <a:rPr lang="en-US" sz="1100" baseline="30000" dirty="0" smtClean="0"/>
              <a:t>[</a:t>
            </a:r>
            <a:endParaRPr lang="en-US" sz="1100" dirty="0"/>
          </a:p>
          <a:p>
            <a:pPr lvl="1"/>
            <a:r>
              <a:rPr lang="en-US" sz="1100" dirty="0"/>
              <a:t>Republic of China (includes </a:t>
            </a:r>
            <a:r>
              <a:rPr lang="en-US" sz="1100" dirty="0">
                <a:hlinkClick r:id="rId57" tooltip="Taiwan"/>
              </a:rPr>
              <a:t>Taiwan</a:t>
            </a:r>
            <a:r>
              <a:rPr lang="en-US" sz="1100" dirty="0"/>
              <a:t>) (with restrictions)</a:t>
            </a:r>
          </a:p>
          <a:p>
            <a:pPr lvl="1"/>
            <a:r>
              <a:rPr lang="en-US" sz="1100" dirty="0"/>
              <a:t>Malta</a:t>
            </a:r>
          </a:p>
          <a:p>
            <a:pPr lvl="1"/>
            <a:r>
              <a:rPr lang="en-US" sz="1100" dirty="0"/>
              <a:t>Mexico (only at </a:t>
            </a:r>
            <a:r>
              <a:rPr lang="en-US" sz="1100" dirty="0">
                <a:hlinkClick r:id="rId58" tooltip="Municipal"/>
              </a:rPr>
              <a:t>municipal</a:t>
            </a:r>
            <a:r>
              <a:rPr lang="en-US" sz="1100" dirty="0"/>
              <a:t> level)</a:t>
            </a:r>
          </a:p>
          <a:p>
            <a:pPr lvl="1"/>
            <a:r>
              <a:rPr lang="en-US" sz="1100" dirty="0"/>
              <a:t>Nepal</a:t>
            </a:r>
          </a:p>
          <a:p>
            <a:pPr lvl="1"/>
            <a:r>
              <a:rPr lang="en-US" sz="1100" dirty="0"/>
              <a:t>Pakistan (Pakistan declared independence on the 14th of August 1947)</a:t>
            </a:r>
          </a:p>
          <a:p>
            <a:pPr lvl="1"/>
            <a:r>
              <a:rPr lang="en-US" sz="1100" dirty="0"/>
              <a:t>Singapore</a:t>
            </a:r>
          </a:p>
        </p:txBody>
      </p:sp>
    </p:spTree>
    <p:extLst>
      <p:ext uri="{BB962C8B-B14F-4D97-AF65-F5344CB8AC3E}">
        <p14:creationId xmlns:p14="http://schemas.microsoft.com/office/powerpoint/2010/main" val="123421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 y="38100"/>
            <a:ext cx="9220200" cy="6463308"/>
          </a:xfrm>
          <a:prstGeom prst="rect">
            <a:avLst/>
          </a:prstGeom>
        </p:spPr>
        <p:txBody>
          <a:bodyPr wrap="square">
            <a:spAutoFit/>
          </a:bodyPr>
          <a:lstStyle/>
          <a:p>
            <a:endParaRPr lang="en-US" dirty="0"/>
          </a:p>
          <a:p>
            <a:r>
              <a:rPr lang="en-US" sz="1200" b="1" dirty="0"/>
              <a:t>1948</a:t>
            </a:r>
            <a:r>
              <a:rPr lang="en-US" sz="1200" dirty="0"/>
              <a:t> </a:t>
            </a:r>
          </a:p>
          <a:p>
            <a:pPr lvl="1"/>
            <a:r>
              <a:rPr lang="en-US" sz="1200" dirty="0"/>
              <a:t>The </a:t>
            </a:r>
            <a:r>
              <a:rPr lang="en-US" sz="1200" dirty="0">
                <a:hlinkClick r:id="rId2" tooltip="Universal Declaration of Human Rights"/>
              </a:rPr>
              <a:t>Universal Declaration of Human Rights</a:t>
            </a:r>
            <a:r>
              <a:rPr lang="en-US" sz="1200" dirty="0"/>
              <a:t> adopted by the </a:t>
            </a:r>
            <a:r>
              <a:rPr lang="en-US" sz="1200" dirty="0">
                <a:hlinkClick r:id="rId3" tooltip="United Nations"/>
              </a:rPr>
              <a:t>UN</a:t>
            </a:r>
            <a:r>
              <a:rPr lang="en-US" sz="1200" dirty="0"/>
              <a:t> includes Article 21: </a:t>
            </a:r>
            <a:r>
              <a:rPr lang="en-US" sz="1200" i="1" dirty="0"/>
              <a:t>The will of the people shall be the basis of the authority of government; this will shall be expressed in periodic and genuine elections which shall be by universal and equal suffrage and shall be held by secret vote or by equivalent free voting procedures.</a:t>
            </a:r>
            <a:r>
              <a:rPr lang="en-US" sz="1200" dirty="0"/>
              <a:t> </a:t>
            </a:r>
          </a:p>
          <a:p>
            <a:pPr lvl="1"/>
            <a:r>
              <a:rPr lang="en-US" sz="1200" dirty="0"/>
              <a:t>Belgium</a:t>
            </a:r>
          </a:p>
          <a:p>
            <a:pPr lvl="1"/>
            <a:r>
              <a:rPr lang="en-US" sz="1200" dirty="0"/>
              <a:t>Israel (Upon its establishment)</a:t>
            </a:r>
          </a:p>
          <a:p>
            <a:pPr lvl="1"/>
            <a:r>
              <a:rPr lang="en-US" sz="1200" dirty="0"/>
              <a:t>South Korea</a:t>
            </a:r>
          </a:p>
          <a:p>
            <a:pPr lvl="1"/>
            <a:r>
              <a:rPr lang="en-US" sz="1200" dirty="0"/>
              <a:t>Niger</a:t>
            </a:r>
          </a:p>
          <a:p>
            <a:pPr lvl="1"/>
            <a:r>
              <a:rPr lang="en-US" sz="1200" dirty="0">
                <a:hlinkClick r:id="rId4" tooltip="Surinam (Dutch colony)"/>
              </a:rPr>
              <a:t>Surinam</a:t>
            </a:r>
            <a:endParaRPr lang="en-US" sz="1200" dirty="0"/>
          </a:p>
          <a:p>
            <a:r>
              <a:rPr lang="en-US" sz="1200" b="1" dirty="0"/>
              <a:t>1949</a:t>
            </a:r>
            <a:r>
              <a:rPr lang="en-US" sz="1200" dirty="0"/>
              <a:t> </a:t>
            </a:r>
          </a:p>
          <a:p>
            <a:pPr lvl="1"/>
            <a:r>
              <a:rPr lang="en-US" sz="1200" dirty="0"/>
              <a:t>Chile (right expanded to all elections on January 8 by Law No. 9,292)</a:t>
            </a:r>
          </a:p>
          <a:p>
            <a:pPr lvl="1"/>
            <a:r>
              <a:rPr lang="en-US" sz="1200" dirty="0">
                <a:hlinkClick r:id="rId5" tooltip="Netherlands Antilles"/>
              </a:rPr>
              <a:t>Netherlands Antilles</a:t>
            </a:r>
            <a:r>
              <a:rPr lang="en-US" sz="1200" dirty="0"/>
              <a:t> (Aruba, Bonaire, </a:t>
            </a:r>
            <a:r>
              <a:rPr lang="en-US" sz="1200" dirty="0" err="1"/>
              <a:t>Curaçao</a:t>
            </a:r>
            <a:r>
              <a:rPr lang="en-US" sz="1200" dirty="0"/>
              <a:t>, </a:t>
            </a:r>
            <a:r>
              <a:rPr lang="en-US" sz="1200" dirty="0" err="1"/>
              <a:t>Sint</a:t>
            </a:r>
            <a:r>
              <a:rPr lang="en-US" sz="1200" dirty="0"/>
              <a:t> Maarten, Saba, and </a:t>
            </a:r>
            <a:r>
              <a:rPr lang="en-US" sz="1200" dirty="0" err="1"/>
              <a:t>Sint</a:t>
            </a:r>
            <a:r>
              <a:rPr lang="en-US" sz="1200" dirty="0"/>
              <a:t> Eustatius</a:t>
            </a:r>
            <a:r>
              <a:rPr lang="en-US" sz="1200" dirty="0" smtClean="0"/>
              <a:t>)</a:t>
            </a:r>
            <a:endParaRPr lang="en-US" sz="1200" dirty="0"/>
          </a:p>
          <a:p>
            <a:pPr lvl="1"/>
            <a:r>
              <a:rPr lang="en-US" sz="1200" dirty="0"/>
              <a:t>People's Republic of China</a:t>
            </a:r>
          </a:p>
          <a:p>
            <a:pPr lvl="1"/>
            <a:r>
              <a:rPr lang="en-US" sz="1200" dirty="0"/>
              <a:t>Costa Rica</a:t>
            </a:r>
          </a:p>
          <a:p>
            <a:pPr lvl="1"/>
            <a:r>
              <a:rPr lang="en-US" sz="1200" dirty="0"/>
              <a:t>Syria</a:t>
            </a:r>
          </a:p>
          <a:p>
            <a:r>
              <a:rPr lang="en-US" sz="1200" b="1" dirty="0" smtClean="0"/>
              <a:t>1950s</a:t>
            </a:r>
            <a:endParaRPr lang="en-US" sz="1200" b="1" dirty="0"/>
          </a:p>
          <a:p>
            <a:r>
              <a:rPr lang="en-US" sz="1200" b="1" dirty="0"/>
              <a:t>1950</a:t>
            </a:r>
            <a:r>
              <a:rPr lang="en-US" sz="1200" dirty="0"/>
              <a:t> </a:t>
            </a:r>
          </a:p>
          <a:p>
            <a:pPr lvl="1"/>
            <a:r>
              <a:rPr lang="en-US" sz="1200" dirty="0"/>
              <a:t>Barbados</a:t>
            </a:r>
          </a:p>
          <a:p>
            <a:pPr lvl="1"/>
            <a:r>
              <a:rPr lang="en-US" sz="1200" dirty="0"/>
              <a:t>Haiti</a:t>
            </a:r>
          </a:p>
          <a:p>
            <a:pPr lvl="1"/>
            <a:r>
              <a:rPr lang="en-US" sz="1200" dirty="0"/>
              <a:t>India (Same year as men)</a:t>
            </a:r>
          </a:p>
          <a:p>
            <a:r>
              <a:rPr lang="en-US" sz="1200" b="1" dirty="0"/>
              <a:t>1951</a:t>
            </a:r>
            <a:r>
              <a:rPr lang="en-US" sz="1200" dirty="0"/>
              <a:t> </a:t>
            </a:r>
          </a:p>
          <a:p>
            <a:pPr lvl="1"/>
            <a:r>
              <a:rPr lang="en-US" sz="1200" dirty="0"/>
              <a:t>Antigua and Barbuda</a:t>
            </a:r>
          </a:p>
          <a:p>
            <a:pPr lvl="1"/>
            <a:r>
              <a:rPr lang="en-US" sz="1200" dirty="0"/>
              <a:t>Dominica</a:t>
            </a:r>
          </a:p>
          <a:p>
            <a:pPr lvl="1"/>
            <a:r>
              <a:rPr lang="en-US" sz="1200" dirty="0"/>
              <a:t>Grenada</a:t>
            </a:r>
          </a:p>
          <a:p>
            <a:pPr lvl="1"/>
            <a:r>
              <a:rPr lang="en-US" sz="1200" dirty="0"/>
              <a:t>Nepal</a:t>
            </a:r>
          </a:p>
          <a:p>
            <a:pPr lvl="1"/>
            <a:r>
              <a:rPr lang="en-US" sz="1200" dirty="0"/>
              <a:t>Saint Christopher-Nevis-Anguilla</a:t>
            </a:r>
          </a:p>
          <a:p>
            <a:pPr lvl="1"/>
            <a:r>
              <a:rPr lang="en-US" sz="1200" dirty="0"/>
              <a:t>Saint Vincent and the Grenadines</a:t>
            </a:r>
          </a:p>
          <a:p>
            <a:r>
              <a:rPr lang="en-US" sz="1200" b="1" dirty="0"/>
              <a:t>1952</a:t>
            </a:r>
            <a:r>
              <a:rPr lang="en-US" sz="1200" dirty="0"/>
              <a:t> </a:t>
            </a:r>
          </a:p>
          <a:p>
            <a:pPr lvl="1"/>
            <a:r>
              <a:rPr lang="en-US" sz="1200" dirty="0"/>
              <a:t>United Nations enacts Convention on the Political Rights of Women</a:t>
            </a:r>
          </a:p>
          <a:p>
            <a:pPr lvl="1"/>
            <a:r>
              <a:rPr lang="en-US" sz="1200" dirty="0"/>
              <a:t>Bolivia</a:t>
            </a:r>
          </a:p>
          <a:p>
            <a:pPr lvl="1"/>
            <a:r>
              <a:rPr lang="en-US" sz="1200" dirty="0"/>
              <a:t>Côte d'Ivoire (</a:t>
            </a:r>
            <a:r>
              <a:rPr lang="en-US" sz="1200" dirty="0">
                <a:hlinkClick r:id="rId6" tooltip="Ivory Coast"/>
              </a:rPr>
              <a:t>Ivory Coast</a:t>
            </a:r>
            <a:r>
              <a:rPr lang="en-US" sz="1200" dirty="0"/>
              <a:t>)</a:t>
            </a:r>
          </a:p>
          <a:p>
            <a:pPr lvl="1"/>
            <a:r>
              <a:rPr lang="en-US" sz="1200" dirty="0"/>
              <a:t>Greece</a:t>
            </a:r>
          </a:p>
          <a:p>
            <a:pPr lvl="1"/>
            <a:r>
              <a:rPr lang="en-US" sz="1200" dirty="0"/>
              <a:t>Lebanon</a:t>
            </a:r>
          </a:p>
        </p:txBody>
      </p:sp>
    </p:spTree>
    <p:extLst>
      <p:ext uri="{BB962C8B-B14F-4D97-AF65-F5344CB8AC3E}">
        <p14:creationId xmlns:p14="http://schemas.microsoft.com/office/powerpoint/2010/main" val="3171284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694"/>
            <a:ext cx="9144000" cy="7032694"/>
          </a:xfrm>
          <a:prstGeom prst="rect">
            <a:avLst/>
          </a:prstGeom>
        </p:spPr>
        <p:txBody>
          <a:bodyPr wrap="square">
            <a:spAutoFit/>
          </a:bodyPr>
          <a:lstStyle/>
          <a:p>
            <a:endParaRPr lang="en-US" sz="1100" dirty="0"/>
          </a:p>
          <a:p>
            <a:r>
              <a:rPr lang="en-US" sz="1100" b="1" dirty="0"/>
              <a:t>1953</a:t>
            </a:r>
            <a:r>
              <a:rPr lang="en-US" sz="1100" dirty="0"/>
              <a:t> </a:t>
            </a:r>
          </a:p>
          <a:p>
            <a:pPr lvl="1"/>
            <a:r>
              <a:rPr lang="en-US" sz="1100" dirty="0"/>
              <a:t>Bhutan</a:t>
            </a:r>
          </a:p>
          <a:p>
            <a:pPr lvl="1"/>
            <a:r>
              <a:rPr lang="en-US" sz="1100" dirty="0"/>
              <a:t>British Guiana (now </a:t>
            </a:r>
            <a:r>
              <a:rPr lang="en-US" sz="1100" dirty="0">
                <a:hlinkClick r:id="rId2" tooltip="Guyana"/>
              </a:rPr>
              <a:t>Guyana</a:t>
            </a:r>
            <a:r>
              <a:rPr lang="en-US" sz="1100" dirty="0"/>
              <a:t>)</a:t>
            </a:r>
          </a:p>
          <a:p>
            <a:pPr lvl="1"/>
            <a:r>
              <a:rPr lang="en-US" sz="1100" dirty="0"/>
              <a:t>Mexico (extended to all women and for national elections)</a:t>
            </a:r>
          </a:p>
          <a:p>
            <a:r>
              <a:rPr lang="en-US" sz="1100" b="1" dirty="0"/>
              <a:t>1954</a:t>
            </a:r>
            <a:r>
              <a:rPr lang="en-US" sz="1100" dirty="0"/>
              <a:t> </a:t>
            </a:r>
          </a:p>
          <a:p>
            <a:pPr lvl="1"/>
            <a:r>
              <a:rPr lang="en-US" sz="1100" dirty="0"/>
              <a:t>British Honduras (now </a:t>
            </a:r>
            <a:r>
              <a:rPr lang="en-US" sz="1100" dirty="0">
                <a:hlinkClick r:id="rId3" tooltip="Belize"/>
              </a:rPr>
              <a:t>Belize</a:t>
            </a:r>
            <a:r>
              <a:rPr lang="en-US" sz="1100" dirty="0"/>
              <a:t>)</a:t>
            </a:r>
          </a:p>
          <a:p>
            <a:pPr lvl="1"/>
            <a:r>
              <a:rPr lang="en-US" sz="1100" dirty="0"/>
              <a:t>Gold Coast (now </a:t>
            </a:r>
            <a:r>
              <a:rPr lang="en-US" sz="1100" dirty="0">
                <a:hlinkClick r:id="rId4" tooltip="Ghana"/>
              </a:rPr>
              <a:t>Ghana</a:t>
            </a:r>
            <a:r>
              <a:rPr lang="en-US" sz="1100" dirty="0"/>
              <a:t>)</a:t>
            </a:r>
          </a:p>
          <a:p>
            <a:r>
              <a:rPr lang="en-US" sz="1100" b="1" dirty="0"/>
              <a:t>1955</a:t>
            </a:r>
            <a:r>
              <a:rPr lang="en-US" sz="1100" dirty="0"/>
              <a:t> </a:t>
            </a:r>
          </a:p>
          <a:p>
            <a:pPr lvl="1"/>
            <a:r>
              <a:rPr lang="en-US" sz="1100" dirty="0"/>
              <a:t>Cambodia</a:t>
            </a:r>
          </a:p>
          <a:p>
            <a:pPr lvl="1"/>
            <a:r>
              <a:rPr lang="en-US" sz="1100" dirty="0"/>
              <a:t>Ethiopia (and </a:t>
            </a:r>
            <a:r>
              <a:rPr lang="en-US" sz="1100" dirty="0">
                <a:hlinkClick r:id="rId5" tooltip="Eritrea"/>
              </a:rPr>
              <a:t>Eritrea</a:t>
            </a:r>
            <a:r>
              <a:rPr lang="en-US" sz="1100" dirty="0"/>
              <a:t>, as then a part of Ethiopia)</a:t>
            </a:r>
          </a:p>
          <a:p>
            <a:pPr lvl="1"/>
            <a:r>
              <a:rPr lang="en-US" sz="1100" dirty="0"/>
              <a:t>Honduras</a:t>
            </a:r>
          </a:p>
          <a:p>
            <a:pPr lvl="1"/>
            <a:r>
              <a:rPr lang="en-US" sz="1100" dirty="0"/>
              <a:t>Nicaragua</a:t>
            </a:r>
          </a:p>
          <a:p>
            <a:pPr lvl="1"/>
            <a:r>
              <a:rPr lang="en-US" sz="1100" dirty="0"/>
              <a:t>Peru</a:t>
            </a:r>
          </a:p>
          <a:p>
            <a:r>
              <a:rPr lang="en-US" sz="1100" b="1" dirty="0"/>
              <a:t>1956</a:t>
            </a:r>
            <a:r>
              <a:rPr lang="en-US" sz="1100" dirty="0"/>
              <a:t> </a:t>
            </a:r>
          </a:p>
          <a:p>
            <a:pPr lvl="1"/>
            <a:r>
              <a:rPr lang="en-US" sz="1100" dirty="0" err="1"/>
              <a:t>Dahomey</a:t>
            </a:r>
            <a:r>
              <a:rPr lang="en-US" sz="1100" dirty="0"/>
              <a:t> (now </a:t>
            </a:r>
            <a:r>
              <a:rPr lang="en-US" sz="1100" dirty="0">
                <a:hlinkClick r:id="rId6" tooltip="Benin"/>
              </a:rPr>
              <a:t>Benin</a:t>
            </a:r>
            <a:r>
              <a:rPr lang="en-US" sz="1100" dirty="0"/>
              <a:t>)</a:t>
            </a:r>
          </a:p>
          <a:p>
            <a:pPr lvl="1"/>
            <a:r>
              <a:rPr lang="en-US" sz="1100" dirty="0"/>
              <a:t>Comoros</a:t>
            </a:r>
          </a:p>
          <a:p>
            <a:pPr lvl="1"/>
            <a:r>
              <a:rPr lang="en-US" sz="1100" dirty="0"/>
              <a:t>Egypt</a:t>
            </a:r>
          </a:p>
          <a:p>
            <a:pPr lvl="1"/>
            <a:r>
              <a:rPr lang="en-US" sz="1100" dirty="0"/>
              <a:t>Gabon</a:t>
            </a:r>
          </a:p>
          <a:p>
            <a:pPr lvl="1"/>
            <a:r>
              <a:rPr lang="en-US" sz="1100" dirty="0"/>
              <a:t>Mali (</a:t>
            </a:r>
            <a:r>
              <a:rPr lang="en-US" sz="1100" dirty="0">
                <a:hlinkClick r:id="rId7" tooltip="French Sudan"/>
              </a:rPr>
              <a:t>French Sudan</a:t>
            </a:r>
            <a:r>
              <a:rPr lang="en-US" sz="1100" dirty="0"/>
              <a:t>)</a:t>
            </a:r>
          </a:p>
          <a:p>
            <a:pPr lvl="1"/>
            <a:r>
              <a:rPr lang="en-US" sz="1100" dirty="0"/>
              <a:t>Mauritius</a:t>
            </a:r>
          </a:p>
          <a:p>
            <a:pPr lvl="1"/>
            <a:r>
              <a:rPr lang="en-US" sz="1100" dirty="0"/>
              <a:t>Pakistan (right extended to national level, previously only literate women could vote)</a:t>
            </a:r>
            <a:r>
              <a:rPr lang="en-US" sz="1100" baseline="30000" dirty="0">
                <a:hlinkClick r:id="rId8"/>
              </a:rPr>
              <a:t>[22]</a:t>
            </a:r>
            <a:endParaRPr lang="en-US" sz="1100" dirty="0"/>
          </a:p>
          <a:p>
            <a:pPr lvl="1"/>
            <a:r>
              <a:rPr lang="en-US" sz="1100" dirty="0"/>
              <a:t>Somalia (</a:t>
            </a:r>
            <a:r>
              <a:rPr lang="en-US" sz="1100" dirty="0">
                <a:hlinkClick r:id="rId9" tooltip="British Somaliland"/>
              </a:rPr>
              <a:t>British Somaliland</a:t>
            </a:r>
            <a:r>
              <a:rPr lang="en-US" sz="1100" dirty="0"/>
              <a:t>)</a:t>
            </a:r>
          </a:p>
          <a:p>
            <a:r>
              <a:rPr lang="en-US" sz="1100" b="1" dirty="0"/>
              <a:t>1957</a:t>
            </a:r>
            <a:r>
              <a:rPr lang="en-US" sz="1100" dirty="0"/>
              <a:t> </a:t>
            </a:r>
          </a:p>
          <a:p>
            <a:pPr lvl="1"/>
            <a:r>
              <a:rPr lang="en-US" sz="1100" dirty="0"/>
              <a:t>Colombia (by </a:t>
            </a:r>
            <a:r>
              <a:rPr lang="en-US" sz="1100" dirty="0">
                <a:hlinkClick r:id="rId10"/>
              </a:rPr>
              <a:t>Constitution</a:t>
            </a:r>
            <a:r>
              <a:rPr lang="en-US" sz="1100" dirty="0"/>
              <a:t>)</a:t>
            </a:r>
            <a:r>
              <a:rPr lang="en-US" sz="1100" baseline="30000" dirty="0">
                <a:hlinkClick r:id="rId11"/>
              </a:rPr>
              <a:t>[23]</a:t>
            </a:r>
            <a:endParaRPr lang="en-US" sz="1100" dirty="0"/>
          </a:p>
          <a:p>
            <a:pPr lvl="1"/>
            <a:r>
              <a:rPr lang="en-US" sz="1100" dirty="0"/>
              <a:t>Malaya (now </a:t>
            </a:r>
            <a:r>
              <a:rPr lang="en-US" sz="1100" dirty="0">
                <a:hlinkClick r:id="rId12" tooltip="Malaysia"/>
              </a:rPr>
              <a:t>Malaysia</a:t>
            </a:r>
            <a:r>
              <a:rPr lang="en-US" sz="1100" dirty="0"/>
              <a:t>)</a:t>
            </a:r>
          </a:p>
          <a:p>
            <a:pPr lvl="1"/>
            <a:r>
              <a:rPr lang="en-US" sz="1100" dirty="0"/>
              <a:t>Southern Rhodesia (now </a:t>
            </a:r>
            <a:r>
              <a:rPr lang="en-US" sz="1100" dirty="0">
                <a:hlinkClick r:id="rId13" tooltip="Zimbabwe"/>
              </a:rPr>
              <a:t>Zimbabwe</a:t>
            </a:r>
            <a:r>
              <a:rPr lang="en-US" sz="1100" dirty="0"/>
              <a:t>)</a:t>
            </a:r>
          </a:p>
          <a:p>
            <a:r>
              <a:rPr lang="en-US" sz="1100" b="1" dirty="0"/>
              <a:t>1958</a:t>
            </a:r>
            <a:r>
              <a:rPr lang="en-US" sz="1100" dirty="0"/>
              <a:t> </a:t>
            </a:r>
          </a:p>
          <a:p>
            <a:pPr lvl="1"/>
            <a:r>
              <a:rPr lang="en-US" sz="1100" dirty="0"/>
              <a:t>Upper Volta (now </a:t>
            </a:r>
            <a:r>
              <a:rPr lang="en-US" sz="1100" dirty="0">
                <a:hlinkClick r:id="rId14" tooltip="Burkina Faso"/>
              </a:rPr>
              <a:t>Burkina Faso</a:t>
            </a:r>
            <a:r>
              <a:rPr lang="en-US" sz="1100" dirty="0"/>
              <a:t>)</a:t>
            </a:r>
          </a:p>
          <a:p>
            <a:pPr lvl="1"/>
            <a:r>
              <a:rPr lang="en-US" sz="1100" dirty="0"/>
              <a:t>Chad</a:t>
            </a:r>
          </a:p>
          <a:p>
            <a:pPr lvl="1"/>
            <a:r>
              <a:rPr lang="en-US" sz="1100" dirty="0"/>
              <a:t>Guinea</a:t>
            </a:r>
          </a:p>
          <a:p>
            <a:pPr lvl="1"/>
            <a:r>
              <a:rPr lang="en-US" sz="1100" dirty="0"/>
              <a:t>Laos</a:t>
            </a:r>
          </a:p>
          <a:p>
            <a:pPr lvl="1"/>
            <a:r>
              <a:rPr lang="en-US" sz="1100" dirty="0"/>
              <a:t>Nigeria -South-</a:t>
            </a:r>
          </a:p>
          <a:p>
            <a:r>
              <a:rPr lang="en-US" sz="1100" b="1" dirty="0"/>
              <a:t>1959</a:t>
            </a:r>
            <a:r>
              <a:rPr lang="en-US" sz="1100" dirty="0"/>
              <a:t> </a:t>
            </a:r>
          </a:p>
          <a:p>
            <a:pPr lvl="1"/>
            <a:r>
              <a:rPr lang="en-US" sz="1100" dirty="0"/>
              <a:t>Brunei</a:t>
            </a:r>
          </a:p>
          <a:p>
            <a:pPr lvl="1"/>
            <a:r>
              <a:rPr lang="en-US" sz="1100" dirty="0"/>
              <a:t>Vaud</a:t>
            </a:r>
          </a:p>
          <a:p>
            <a:pPr lvl="1"/>
            <a:r>
              <a:rPr lang="en-US" sz="1100" dirty="0"/>
              <a:t>Neuchâtel</a:t>
            </a:r>
          </a:p>
          <a:p>
            <a:pPr lvl="1"/>
            <a:r>
              <a:rPr lang="en-US" sz="1100" dirty="0"/>
              <a:t>Madagascar (</a:t>
            </a:r>
            <a:r>
              <a:rPr lang="en-US" sz="1100" dirty="0">
                <a:hlinkClick r:id="rId15" tooltip="Malagasy Republic"/>
              </a:rPr>
              <a:t>Malagasy Republic</a:t>
            </a:r>
            <a:r>
              <a:rPr lang="en-US" sz="1100" dirty="0"/>
              <a:t>)</a:t>
            </a:r>
          </a:p>
          <a:p>
            <a:pPr lvl="1"/>
            <a:r>
              <a:rPr lang="en-US" sz="1100" dirty="0"/>
              <a:t>San Marino</a:t>
            </a:r>
          </a:p>
          <a:p>
            <a:pPr lvl="1"/>
            <a:r>
              <a:rPr lang="en-US" sz="1100" dirty="0"/>
              <a:t>Tanganyika (now </a:t>
            </a:r>
            <a:r>
              <a:rPr lang="en-US" sz="1100" dirty="0">
                <a:hlinkClick r:id="rId16" tooltip="Tanzania"/>
              </a:rPr>
              <a:t>Tanzania</a:t>
            </a:r>
            <a:r>
              <a:rPr lang="en-US" sz="1100" dirty="0"/>
              <a:t>)</a:t>
            </a:r>
          </a:p>
          <a:p>
            <a:pPr lvl="1"/>
            <a:r>
              <a:rPr lang="en-US" sz="1100" dirty="0"/>
              <a:t>Tunisia</a:t>
            </a:r>
          </a:p>
        </p:txBody>
      </p:sp>
    </p:spTree>
    <p:extLst>
      <p:ext uri="{BB962C8B-B14F-4D97-AF65-F5344CB8AC3E}">
        <p14:creationId xmlns:p14="http://schemas.microsoft.com/office/powerpoint/2010/main" val="1341822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70"/>
            <a:ext cx="9144000" cy="6740307"/>
          </a:xfrm>
          <a:prstGeom prst="rect">
            <a:avLst/>
          </a:prstGeom>
        </p:spPr>
        <p:txBody>
          <a:bodyPr wrap="square">
            <a:spAutoFit/>
          </a:bodyPr>
          <a:lstStyle/>
          <a:p>
            <a:r>
              <a:rPr lang="en-US" sz="1200" b="1" dirty="0" smtClean="0"/>
              <a:t>1960s</a:t>
            </a:r>
            <a:endParaRPr lang="en-US" sz="1200" b="1" dirty="0"/>
          </a:p>
          <a:p>
            <a:r>
              <a:rPr lang="en-US" sz="1200" b="1" dirty="0"/>
              <a:t>1960</a:t>
            </a:r>
            <a:r>
              <a:rPr lang="en-US" sz="1200" dirty="0"/>
              <a:t> </a:t>
            </a:r>
          </a:p>
          <a:p>
            <a:pPr lvl="1"/>
            <a:r>
              <a:rPr lang="en-US" sz="1200" dirty="0"/>
              <a:t>Cyprus (upon its establishment)</a:t>
            </a:r>
          </a:p>
          <a:p>
            <a:pPr lvl="1"/>
            <a:r>
              <a:rPr lang="en-US" sz="1200" dirty="0"/>
              <a:t>Gambia</a:t>
            </a:r>
          </a:p>
          <a:p>
            <a:pPr lvl="1"/>
            <a:r>
              <a:rPr lang="en-US" sz="1200" dirty="0"/>
              <a:t>Geneva</a:t>
            </a:r>
          </a:p>
          <a:p>
            <a:pPr lvl="1"/>
            <a:r>
              <a:rPr lang="en-US" sz="1200" dirty="0"/>
              <a:t>Tonga</a:t>
            </a:r>
          </a:p>
          <a:p>
            <a:r>
              <a:rPr lang="en-US" sz="1200" b="1" dirty="0"/>
              <a:t>1961</a:t>
            </a:r>
            <a:r>
              <a:rPr lang="en-US" sz="1200" dirty="0"/>
              <a:t> </a:t>
            </a:r>
          </a:p>
          <a:p>
            <a:pPr lvl="1"/>
            <a:r>
              <a:rPr lang="en-US" sz="1200" dirty="0"/>
              <a:t>Burundi</a:t>
            </a:r>
          </a:p>
          <a:p>
            <a:pPr lvl="1"/>
            <a:r>
              <a:rPr lang="en-US" sz="1200" dirty="0"/>
              <a:t>Mauritania</a:t>
            </a:r>
          </a:p>
          <a:p>
            <a:pPr lvl="1"/>
            <a:r>
              <a:rPr lang="en-US" sz="1200" dirty="0"/>
              <a:t>Malawi</a:t>
            </a:r>
          </a:p>
          <a:p>
            <a:pPr lvl="1"/>
            <a:r>
              <a:rPr lang="en-US" sz="1200" dirty="0"/>
              <a:t>Paraguay</a:t>
            </a:r>
          </a:p>
          <a:p>
            <a:pPr lvl="1"/>
            <a:r>
              <a:rPr lang="en-US" sz="1200" dirty="0"/>
              <a:t>Rwanda</a:t>
            </a:r>
          </a:p>
          <a:p>
            <a:pPr lvl="1"/>
            <a:r>
              <a:rPr lang="en-US" sz="1200" dirty="0"/>
              <a:t>Sierra Leone</a:t>
            </a:r>
          </a:p>
          <a:p>
            <a:r>
              <a:rPr lang="en-US" sz="1200" b="1" dirty="0"/>
              <a:t>1962</a:t>
            </a:r>
            <a:r>
              <a:rPr lang="en-US" sz="1200" dirty="0"/>
              <a:t> </a:t>
            </a:r>
          </a:p>
          <a:p>
            <a:pPr lvl="1"/>
            <a:r>
              <a:rPr lang="en-US" sz="1200" dirty="0"/>
              <a:t>Algeria</a:t>
            </a:r>
          </a:p>
          <a:p>
            <a:pPr lvl="1"/>
            <a:r>
              <a:rPr lang="en-US" sz="1200" dirty="0"/>
              <a:t>Australia: franchise </a:t>
            </a:r>
            <a:r>
              <a:rPr lang="en-US" sz="1200" dirty="0">
                <a:hlinkClick r:id="rId2" tooltip="Voting rights of Australian Aboriginals"/>
              </a:rPr>
              <a:t>extended to Aboriginal</a:t>
            </a:r>
            <a:r>
              <a:rPr lang="en-US" sz="1200" dirty="0"/>
              <a:t> men and women.</a:t>
            </a:r>
          </a:p>
          <a:p>
            <a:pPr lvl="1"/>
            <a:r>
              <a:rPr lang="en-US" sz="1200" dirty="0"/>
              <a:t>Brunei </a:t>
            </a:r>
            <a:r>
              <a:rPr lang="en-US" sz="1200" i="1" dirty="0"/>
              <a:t>Revoked</a:t>
            </a:r>
            <a:r>
              <a:rPr lang="en-US" sz="1200" dirty="0"/>
              <a:t> (including men)</a:t>
            </a:r>
          </a:p>
          <a:p>
            <a:pPr lvl="1"/>
            <a:r>
              <a:rPr lang="en-US" sz="1200" dirty="0"/>
              <a:t>Monaco</a:t>
            </a:r>
          </a:p>
          <a:p>
            <a:pPr lvl="1"/>
            <a:r>
              <a:rPr lang="en-US" sz="1200" dirty="0"/>
              <a:t>Uganda</a:t>
            </a:r>
          </a:p>
          <a:p>
            <a:pPr lvl="1"/>
            <a:r>
              <a:rPr lang="en-US" sz="1200" dirty="0"/>
              <a:t>Northern Rhodesia (now </a:t>
            </a:r>
            <a:r>
              <a:rPr lang="en-US" sz="1200" dirty="0">
                <a:hlinkClick r:id="rId3" tooltip="Zambia"/>
              </a:rPr>
              <a:t>Zambia</a:t>
            </a:r>
            <a:r>
              <a:rPr lang="en-US" sz="1200" dirty="0"/>
              <a:t>)</a:t>
            </a:r>
          </a:p>
          <a:p>
            <a:r>
              <a:rPr lang="en-US" sz="1200" b="1" dirty="0"/>
              <a:t>1963</a:t>
            </a:r>
            <a:r>
              <a:rPr lang="en-US" sz="1200" dirty="0"/>
              <a:t> </a:t>
            </a:r>
          </a:p>
          <a:p>
            <a:pPr lvl="1"/>
            <a:r>
              <a:rPr lang="en-US" sz="1200" dirty="0"/>
              <a:t>Congo</a:t>
            </a:r>
          </a:p>
          <a:p>
            <a:pPr lvl="1"/>
            <a:r>
              <a:rPr lang="en-US" sz="1200" dirty="0"/>
              <a:t>Equatorial Guinea</a:t>
            </a:r>
          </a:p>
          <a:p>
            <a:pPr lvl="1"/>
            <a:r>
              <a:rPr lang="en-US" sz="1200" dirty="0"/>
              <a:t>Fiji</a:t>
            </a:r>
          </a:p>
          <a:p>
            <a:pPr lvl="1"/>
            <a:r>
              <a:rPr lang="en-US" sz="1200" dirty="0"/>
              <a:t>Iran (See </a:t>
            </a:r>
            <a:r>
              <a:rPr lang="en-US" sz="1200" dirty="0">
                <a:hlinkClick r:id="rId4" tooltip="Iranian constitutional referendum, 1963"/>
              </a:rPr>
              <a:t>Iranian constitutional referendum, 1963</a:t>
            </a:r>
            <a:r>
              <a:rPr lang="en-US" sz="1200" dirty="0"/>
              <a:t>)</a:t>
            </a:r>
          </a:p>
          <a:p>
            <a:pPr lvl="1"/>
            <a:r>
              <a:rPr lang="en-US" sz="1200" dirty="0"/>
              <a:t>Kenya</a:t>
            </a:r>
          </a:p>
          <a:p>
            <a:pPr lvl="1"/>
            <a:r>
              <a:rPr lang="en-US" sz="1200" dirty="0"/>
              <a:t>Morocco</a:t>
            </a:r>
          </a:p>
          <a:p>
            <a:r>
              <a:rPr lang="en-US" sz="1200" b="1" dirty="0"/>
              <a:t>1964</a:t>
            </a:r>
            <a:r>
              <a:rPr lang="en-US" sz="1200" dirty="0"/>
              <a:t> </a:t>
            </a:r>
          </a:p>
          <a:p>
            <a:pPr lvl="1"/>
            <a:r>
              <a:rPr lang="en-US" sz="1200" dirty="0"/>
              <a:t>Bahamas</a:t>
            </a:r>
          </a:p>
          <a:p>
            <a:pPr lvl="1"/>
            <a:r>
              <a:rPr lang="en-US" sz="1200" dirty="0"/>
              <a:t>Libya</a:t>
            </a:r>
          </a:p>
          <a:p>
            <a:pPr lvl="1"/>
            <a:r>
              <a:rPr lang="en-US" sz="1200" dirty="0"/>
              <a:t>Papua New Guinea (</a:t>
            </a:r>
            <a:r>
              <a:rPr lang="en-US" sz="1200" dirty="0">
                <a:hlinkClick r:id="rId5" tooltip="Territory of Papua"/>
              </a:rPr>
              <a:t>Territory of Papua</a:t>
            </a:r>
            <a:r>
              <a:rPr lang="en-US" sz="1200" dirty="0"/>
              <a:t> &amp; </a:t>
            </a:r>
            <a:r>
              <a:rPr lang="en-US" sz="1200" dirty="0">
                <a:hlinkClick r:id="rId6" tooltip="Territory of New Guinea"/>
              </a:rPr>
              <a:t>Territory of New Guinea</a:t>
            </a:r>
            <a:r>
              <a:rPr lang="en-US" sz="1200" dirty="0"/>
              <a:t>)</a:t>
            </a:r>
          </a:p>
          <a:p>
            <a:pPr lvl="1"/>
            <a:r>
              <a:rPr lang="en-US" sz="1200" dirty="0"/>
              <a:t>Sudan</a:t>
            </a:r>
          </a:p>
          <a:p>
            <a:r>
              <a:rPr lang="en-US" sz="1200" b="1" dirty="0"/>
              <a:t>1965</a:t>
            </a:r>
            <a:r>
              <a:rPr lang="en-US" sz="1200" dirty="0"/>
              <a:t> </a:t>
            </a:r>
          </a:p>
          <a:p>
            <a:pPr lvl="1"/>
            <a:r>
              <a:rPr lang="en-US" sz="1200" dirty="0"/>
              <a:t>Afghanistan (revoked under </a:t>
            </a:r>
            <a:r>
              <a:rPr lang="en-US" sz="1200" dirty="0">
                <a:hlinkClick r:id="rId7" tooltip="Taliban"/>
              </a:rPr>
              <a:t>Taliban</a:t>
            </a:r>
            <a:r>
              <a:rPr lang="en-US" sz="1200" dirty="0"/>
              <a:t> rule 1996–2001</a:t>
            </a:r>
            <a:r>
              <a:rPr lang="en-US" sz="1200" dirty="0" smtClean="0"/>
              <a:t>)</a:t>
            </a:r>
            <a:endParaRPr lang="en-US" sz="1200" dirty="0"/>
          </a:p>
          <a:p>
            <a:pPr lvl="1"/>
            <a:r>
              <a:rPr lang="en-US" sz="1200" dirty="0"/>
              <a:t>Botswana (</a:t>
            </a:r>
            <a:r>
              <a:rPr lang="en-US" sz="1200" dirty="0">
                <a:hlinkClick r:id="rId8" tooltip="Bechuanaland"/>
              </a:rPr>
              <a:t>Bechuanaland</a:t>
            </a:r>
            <a:r>
              <a:rPr lang="en-US" sz="1200" dirty="0"/>
              <a:t>)</a:t>
            </a:r>
          </a:p>
          <a:p>
            <a:pPr lvl="1"/>
            <a:r>
              <a:rPr lang="en-US" sz="1200" dirty="0"/>
              <a:t>Lesotho (</a:t>
            </a:r>
            <a:r>
              <a:rPr lang="en-US" sz="1200" dirty="0">
                <a:hlinkClick r:id="rId9" tooltip="Basutoland"/>
              </a:rPr>
              <a:t>Basutoland</a:t>
            </a:r>
            <a:r>
              <a:rPr lang="en-US" sz="1200" dirty="0"/>
              <a:t>)</a:t>
            </a:r>
          </a:p>
        </p:txBody>
      </p:sp>
    </p:spTree>
    <p:extLst>
      <p:ext uri="{BB962C8B-B14F-4D97-AF65-F5344CB8AC3E}">
        <p14:creationId xmlns:p14="http://schemas.microsoft.com/office/powerpoint/2010/main" val="206535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94305"/>
          </a:xfrm>
          <a:prstGeom prst="rect">
            <a:avLst/>
          </a:prstGeom>
        </p:spPr>
        <p:txBody>
          <a:bodyPr wrap="square">
            <a:spAutoFit/>
          </a:bodyPr>
          <a:lstStyle/>
          <a:p>
            <a:r>
              <a:rPr lang="en-US" b="1" dirty="0"/>
              <a:t>1971</a:t>
            </a:r>
            <a:r>
              <a:rPr lang="en-US" dirty="0"/>
              <a:t> </a:t>
            </a:r>
          </a:p>
          <a:p>
            <a:pPr lvl="1"/>
            <a:r>
              <a:rPr lang="en-US" dirty="0"/>
              <a:t>Switzerland (on the federal level; introduced on the Cantonal level from 1958–</a:t>
            </a:r>
            <a:r>
              <a:rPr lang="en-US" dirty="0">
                <a:hlinkClick r:id="rId2" tooltip="Appenzell Innerrhoden"/>
              </a:rPr>
              <a:t>1990</a:t>
            </a:r>
            <a:r>
              <a:rPr lang="en-US" dirty="0"/>
              <a:t>)</a:t>
            </a:r>
          </a:p>
          <a:p>
            <a:r>
              <a:rPr lang="en-US" b="1" dirty="0"/>
              <a:t>1972</a:t>
            </a:r>
            <a:r>
              <a:rPr lang="en-US" dirty="0"/>
              <a:t> </a:t>
            </a:r>
          </a:p>
          <a:p>
            <a:pPr lvl="1"/>
            <a:r>
              <a:rPr lang="en-US" dirty="0"/>
              <a:t>Bangladesh (upon its establishment)</a:t>
            </a:r>
          </a:p>
          <a:p>
            <a:r>
              <a:rPr lang="en-US" b="1" dirty="0"/>
              <a:t>1973</a:t>
            </a:r>
            <a:r>
              <a:rPr lang="en-US" dirty="0"/>
              <a:t> </a:t>
            </a:r>
          </a:p>
          <a:p>
            <a:pPr lvl="1"/>
            <a:r>
              <a:rPr lang="en-US" dirty="0"/>
              <a:t>Bahrain</a:t>
            </a:r>
            <a:r>
              <a:rPr lang="en-US" baseline="30000" dirty="0">
                <a:hlinkClick r:id="rId3"/>
              </a:rPr>
              <a:t>[26]</a:t>
            </a:r>
            <a:r>
              <a:rPr lang="en-US" dirty="0"/>
              <a:t> (Bahrain did not hold elections until 2002)</a:t>
            </a:r>
            <a:r>
              <a:rPr lang="en-US" baseline="30000" dirty="0">
                <a:hlinkClick r:id="rId4"/>
              </a:rPr>
              <a:t>[27]</a:t>
            </a:r>
            <a:endParaRPr lang="en-US" dirty="0"/>
          </a:p>
          <a:p>
            <a:r>
              <a:rPr lang="en-US" b="1" dirty="0"/>
              <a:t>1974</a:t>
            </a:r>
            <a:r>
              <a:rPr lang="en-US" dirty="0"/>
              <a:t> </a:t>
            </a:r>
          </a:p>
          <a:p>
            <a:pPr lvl="1"/>
            <a:r>
              <a:rPr lang="en-US" dirty="0"/>
              <a:t>Jordan</a:t>
            </a:r>
          </a:p>
          <a:p>
            <a:pPr lvl="1"/>
            <a:r>
              <a:rPr lang="en-US" dirty="0"/>
              <a:t>Portugal (all restrictions were lifted by </a:t>
            </a:r>
            <a:r>
              <a:rPr lang="en-US" dirty="0">
                <a:hlinkClick r:id="rId5" tooltip="Carnation Revolution"/>
              </a:rPr>
              <a:t>Carnation Revolution</a:t>
            </a:r>
            <a:r>
              <a:rPr lang="en-US" dirty="0"/>
              <a:t>)</a:t>
            </a:r>
          </a:p>
          <a:p>
            <a:pPr lvl="1"/>
            <a:r>
              <a:rPr lang="en-US" dirty="0"/>
              <a:t>Solomon Islands</a:t>
            </a:r>
          </a:p>
          <a:p>
            <a:r>
              <a:rPr lang="en-US" b="1" dirty="0"/>
              <a:t>1975</a:t>
            </a:r>
            <a:r>
              <a:rPr lang="en-US" dirty="0"/>
              <a:t> </a:t>
            </a:r>
          </a:p>
          <a:p>
            <a:pPr lvl="1"/>
            <a:r>
              <a:rPr lang="en-US" dirty="0"/>
              <a:t>Angola</a:t>
            </a:r>
          </a:p>
          <a:p>
            <a:pPr lvl="1"/>
            <a:r>
              <a:rPr lang="en-US" dirty="0"/>
              <a:t>Cape Verde</a:t>
            </a:r>
          </a:p>
          <a:p>
            <a:pPr lvl="1"/>
            <a:r>
              <a:rPr lang="en-US" dirty="0"/>
              <a:t>Mozambique</a:t>
            </a:r>
          </a:p>
          <a:p>
            <a:pPr lvl="1"/>
            <a:r>
              <a:rPr lang="en-US" dirty="0"/>
              <a:t>São Tomé and Príncipe</a:t>
            </a:r>
          </a:p>
          <a:p>
            <a:pPr lvl="1"/>
            <a:r>
              <a:rPr lang="en-US" dirty="0"/>
              <a:t>Vanuatu (</a:t>
            </a:r>
            <a:r>
              <a:rPr lang="en-US" dirty="0">
                <a:hlinkClick r:id="rId6" tooltip="New Hebrides"/>
              </a:rPr>
              <a:t>New Hebrides</a:t>
            </a:r>
            <a:r>
              <a:rPr lang="en-US" dirty="0"/>
              <a:t>)</a:t>
            </a:r>
          </a:p>
          <a:p>
            <a:r>
              <a:rPr lang="en-US" b="1" dirty="0"/>
              <a:t>1976</a:t>
            </a:r>
            <a:r>
              <a:rPr lang="en-US" dirty="0"/>
              <a:t> </a:t>
            </a:r>
          </a:p>
          <a:p>
            <a:pPr lvl="1"/>
            <a:r>
              <a:rPr lang="en-US" dirty="0">
                <a:hlinkClick r:id="rId7" tooltip="Indonesian occupation of East Timor"/>
              </a:rPr>
              <a:t>Province of East Timor</a:t>
            </a:r>
            <a:r>
              <a:rPr lang="en-US" dirty="0"/>
              <a:t> of Indonesia</a:t>
            </a:r>
          </a:p>
          <a:p>
            <a:r>
              <a:rPr lang="en-US" b="1" dirty="0"/>
              <a:t>1977</a:t>
            </a:r>
            <a:r>
              <a:rPr lang="en-US" dirty="0"/>
              <a:t> </a:t>
            </a:r>
          </a:p>
          <a:p>
            <a:pPr lvl="1"/>
            <a:r>
              <a:rPr lang="en-US" dirty="0"/>
              <a:t>Guinea-Bissau</a:t>
            </a:r>
          </a:p>
          <a:p>
            <a:r>
              <a:rPr lang="en-US" b="1" dirty="0"/>
              <a:t>1978</a:t>
            </a:r>
            <a:r>
              <a:rPr lang="en-US" dirty="0"/>
              <a:t> </a:t>
            </a:r>
          </a:p>
          <a:p>
            <a:pPr lvl="1"/>
            <a:r>
              <a:rPr lang="en-US" dirty="0"/>
              <a:t>Marshall Islands</a:t>
            </a:r>
          </a:p>
          <a:p>
            <a:pPr lvl="1"/>
            <a:r>
              <a:rPr lang="en-US" dirty="0"/>
              <a:t>Federated States of Micronesia</a:t>
            </a:r>
          </a:p>
          <a:p>
            <a:pPr lvl="1"/>
            <a:r>
              <a:rPr lang="en-US" dirty="0"/>
              <a:t>Nigeria-North-</a:t>
            </a:r>
          </a:p>
          <a:p>
            <a:pPr lvl="1"/>
            <a:r>
              <a:rPr lang="en-US" dirty="0"/>
              <a:t>Palau</a:t>
            </a:r>
          </a:p>
        </p:txBody>
      </p:sp>
    </p:spTree>
    <p:extLst>
      <p:ext uri="{BB962C8B-B14F-4D97-AF65-F5344CB8AC3E}">
        <p14:creationId xmlns:p14="http://schemas.microsoft.com/office/powerpoint/2010/main" val="1963720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97346"/>
            <a:ext cx="9067800" cy="5078313"/>
          </a:xfrm>
          <a:prstGeom prst="rect">
            <a:avLst/>
          </a:prstGeom>
        </p:spPr>
        <p:txBody>
          <a:bodyPr wrap="square">
            <a:spAutoFit/>
          </a:bodyPr>
          <a:lstStyle/>
          <a:p>
            <a:r>
              <a:rPr lang="en-US" b="1" dirty="0" smtClean="0"/>
              <a:t>1980s</a:t>
            </a:r>
            <a:endParaRPr lang="en-US" b="1" dirty="0"/>
          </a:p>
          <a:p>
            <a:r>
              <a:rPr lang="en-US" b="1" dirty="0"/>
              <a:t>1980</a:t>
            </a:r>
            <a:r>
              <a:rPr lang="en-US" dirty="0"/>
              <a:t> </a:t>
            </a:r>
          </a:p>
          <a:p>
            <a:pPr lvl="1"/>
            <a:r>
              <a:rPr lang="en-US" dirty="0" smtClean="0"/>
              <a:t>Iraq</a:t>
            </a:r>
            <a:endParaRPr lang="en-US" dirty="0"/>
          </a:p>
          <a:p>
            <a:r>
              <a:rPr lang="en-US" b="1" dirty="0"/>
              <a:t>1984</a:t>
            </a:r>
            <a:r>
              <a:rPr lang="en-US" dirty="0"/>
              <a:t> </a:t>
            </a:r>
          </a:p>
          <a:p>
            <a:pPr lvl="1"/>
            <a:r>
              <a:rPr lang="en-US" dirty="0"/>
              <a:t>Liechtenstein</a:t>
            </a:r>
          </a:p>
          <a:p>
            <a:pPr lvl="1"/>
            <a:r>
              <a:rPr lang="en-US" dirty="0"/>
              <a:t>Mississippi ratifies the </a:t>
            </a:r>
            <a:r>
              <a:rPr lang="en-US" dirty="0">
                <a:hlinkClick r:id="rId2" tooltip="Nineteenth Amendment to the United States Constitution"/>
              </a:rPr>
              <a:t>Nineteenth Amendment to the United States Constitution</a:t>
            </a:r>
            <a:r>
              <a:rPr lang="en-US" dirty="0"/>
              <a:t>, but women in Mississippi had the right to vote since 1920</a:t>
            </a:r>
          </a:p>
          <a:p>
            <a:r>
              <a:rPr lang="en-US" b="1" dirty="0"/>
              <a:t>1986</a:t>
            </a:r>
            <a:r>
              <a:rPr lang="en-US" dirty="0"/>
              <a:t> </a:t>
            </a:r>
          </a:p>
          <a:p>
            <a:pPr lvl="1"/>
            <a:r>
              <a:rPr lang="en-US" dirty="0"/>
              <a:t>Central African Republic</a:t>
            </a:r>
          </a:p>
          <a:p>
            <a:r>
              <a:rPr lang="en-US" b="1" dirty="0"/>
              <a:t>1989</a:t>
            </a:r>
            <a:r>
              <a:rPr lang="en-US" dirty="0"/>
              <a:t> </a:t>
            </a:r>
          </a:p>
          <a:p>
            <a:pPr lvl="1"/>
            <a:r>
              <a:rPr lang="en-US" dirty="0"/>
              <a:t>Namibia (independence established - former </a:t>
            </a:r>
            <a:r>
              <a:rPr lang="en-US" dirty="0">
                <a:hlinkClick r:id="rId3" tooltip="South-West Africa"/>
              </a:rPr>
              <a:t>South-West Africa</a:t>
            </a:r>
            <a:r>
              <a:rPr lang="en-US" dirty="0"/>
              <a:t>)</a:t>
            </a:r>
          </a:p>
          <a:p>
            <a:r>
              <a:rPr lang="en-US" b="1" dirty="0" smtClean="0"/>
              <a:t>1990s</a:t>
            </a:r>
            <a:endParaRPr lang="en-US" b="1" dirty="0"/>
          </a:p>
          <a:p>
            <a:r>
              <a:rPr lang="en-US" b="1" dirty="0"/>
              <a:t>1990</a:t>
            </a:r>
            <a:r>
              <a:rPr lang="en-US" dirty="0"/>
              <a:t> </a:t>
            </a:r>
          </a:p>
          <a:p>
            <a:pPr lvl="1"/>
            <a:r>
              <a:rPr lang="en-US" dirty="0"/>
              <a:t>Samoa (</a:t>
            </a:r>
            <a:r>
              <a:rPr lang="en-US" dirty="0">
                <a:hlinkClick r:id="rId4" tooltip="Western Samoa"/>
              </a:rPr>
              <a:t>Western Samoa</a:t>
            </a:r>
            <a:r>
              <a:rPr lang="en-US" dirty="0"/>
              <a:t>)</a:t>
            </a:r>
          </a:p>
          <a:p>
            <a:pPr lvl="1"/>
            <a:r>
              <a:rPr lang="en-US" dirty="0"/>
              <a:t>Switzerland (the </a:t>
            </a:r>
            <a:r>
              <a:rPr lang="en-US" dirty="0">
                <a:hlinkClick r:id="rId5" tooltip="Cantons of Switzerland"/>
              </a:rPr>
              <a:t>Canton</a:t>
            </a:r>
            <a:r>
              <a:rPr lang="en-US" dirty="0"/>
              <a:t> of </a:t>
            </a:r>
            <a:r>
              <a:rPr lang="en-US" dirty="0">
                <a:hlinkClick r:id="rId6" tooltip="Appenzell Innerrhoden"/>
              </a:rPr>
              <a:t>Appenzell </a:t>
            </a:r>
            <a:r>
              <a:rPr lang="en-US" dirty="0" err="1">
                <a:hlinkClick r:id="rId6" tooltip="Appenzell Innerrhoden"/>
              </a:rPr>
              <a:t>Innerrhoden</a:t>
            </a:r>
            <a:r>
              <a:rPr lang="en-US" dirty="0"/>
              <a:t> is forced by the </a:t>
            </a:r>
            <a:r>
              <a:rPr lang="en-US" dirty="0">
                <a:hlinkClick r:id="rId7" tooltip="Federal Supreme Court of Switzerland"/>
              </a:rPr>
              <a:t>Federal Supreme Court of Switzerland</a:t>
            </a:r>
            <a:r>
              <a:rPr lang="en-US" dirty="0"/>
              <a:t> to accept women's suffrage)</a:t>
            </a:r>
          </a:p>
          <a:p>
            <a:r>
              <a:rPr lang="en-US" b="1" dirty="0"/>
              <a:t>1994</a:t>
            </a:r>
            <a:r>
              <a:rPr lang="en-US" dirty="0"/>
              <a:t> </a:t>
            </a:r>
          </a:p>
          <a:p>
            <a:pPr lvl="1"/>
            <a:r>
              <a:rPr lang="en-US" dirty="0" smtClean="0"/>
              <a:t>Kazakhstan</a:t>
            </a:r>
            <a:endParaRPr lang="en-US" dirty="0"/>
          </a:p>
        </p:txBody>
      </p:sp>
    </p:spTree>
    <p:extLst>
      <p:ext uri="{BB962C8B-B14F-4D97-AF65-F5344CB8AC3E}">
        <p14:creationId xmlns:p14="http://schemas.microsoft.com/office/powerpoint/2010/main" val="3712830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
            <a:ext cx="9144000" cy="4893647"/>
          </a:xfrm>
          <a:prstGeom prst="rect">
            <a:avLst/>
          </a:prstGeom>
        </p:spPr>
        <p:txBody>
          <a:bodyPr wrap="square">
            <a:spAutoFit/>
          </a:bodyPr>
          <a:lstStyle/>
          <a:p>
            <a:r>
              <a:rPr lang="en-US" sz="2400" b="1" dirty="0"/>
              <a:t>1997</a:t>
            </a:r>
            <a:r>
              <a:rPr lang="en-US" sz="2400" dirty="0"/>
              <a:t> </a:t>
            </a:r>
          </a:p>
          <a:p>
            <a:pPr lvl="1"/>
            <a:r>
              <a:rPr lang="en-US" sz="2400" dirty="0"/>
              <a:t>Qatar (allowed for municipal elections in </a:t>
            </a:r>
            <a:r>
              <a:rPr lang="en-US" sz="2400" dirty="0">
                <a:hlinkClick r:id="rId2" tooltip="Qatari municipal elections, 2007"/>
              </a:rPr>
              <a:t>2007</a:t>
            </a:r>
            <a:r>
              <a:rPr lang="en-US" sz="2400" dirty="0"/>
              <a:t>)</a:t>
            </a:r>
          </a:p>
          <a:p>
            <a:r>
              <a:rPr lang="en-US" sz="2400" b="1" dirty="0"/>
              <a:t>21st </a:t>
            </a:r>
            <a:r>
              <a:rPr lang="en-US" sz="2400" b="1" dirty="0" smtClean="0"/>
              <a:t>century</a:t>
            </a:r>
            <a:endParaRPr lang="en-US" sz="2400" b="1" dirty="0"/>
          </a:p>
          <a:p>
            <a:r>
              <a:rPr lang="en-US" sz="2400" b="1" dirty="0"/>
              <a:t>2003</a:t>
            </a:r>
            <a:r>
              <a:rPr lang="en-US" sz="2400" dirty="0"/>
              <a:t> </a:t>
            </a:r>
          </a:p>
          <a:p>
            <a:pPr lvl="1"/>
            <a:r>
              <a:rPr lang="en-US" sz="2400" dirty="0"/>
              <a:t>Oman</a:t>
            </a:r>
          </a:p>
          <a:p>
            <a:r>
              <a:rPr lang="en-US" sz="2400" b="1" dirty="0"/>
              <a:t>2005</a:t>
            </a:r>
            <a:r>
              <a:rPr lang="en-US" sz="2400" dirty="0"/>
              <a:t> </a:t>
            </a:r>
          </a:p>
          <a:p>
            <a:pPr lvl="1"/>
            <a:r>
              <a:rPr lang="en-US" sz="2400" dirty="0" smtClean="0"/>
              <a:t>Kuwait</a:t>
            </a:r>
            <a:endParaRPr lang="en-US" sz="2400" dirty="0"/>
          </a:p>
          <a:p>
            <a:r>
              <a:rPr lang="en-US" sz="2400" b="1" dirty="0"/>
              <a:t>2006</a:t>
            </a:r>
            <a:r>
              <a:rPr lang="en-US" sz="2400" dirty="0"/>
              <a:t> </a:t>
            </a:r>
          </a:p>
          <a:p>
            <a:pPr lvl="1"/>
            <a:r>
              <a:rPr lang="en-US" sz="2400" dirty="0"/>
              <a:t>United Arab Emirates (initially very limited; but slightly expanded by </a:t>
            </a:r>
            <a:r>
              <a:rPr lang="en-US" sz="2400" dirty="0">
                <a:hlinkClick r:id="rId3" tooltip="United Arab Emirates parliamentary election, 2011"/>
              </a:rPr>
              <a:t>2011</a:t>
            </a:r>
            <a:r>
              <a:rPr lang="en-US" sz="2400" dirty="0"/>
              <a:t>)</a:t>
            </a:r>
          </a:p>
          <a:p>
            <a:r>
              <a:rPr lang="en-US" sz="2400" b="1" dirty="0"/>
              <a:t>2015</a:t>
            </a:r>
            <a:r>
              <a:rPr lang="en-US" sz="2400" dirty="0"/>
              <a:t> </a:t>
            </a:r>
          </a:p>
          <a:p>
            <a:pPr lvl="1"/>
            <a:r>
              <a:rPr lang="en-US" sz="2400" dirty="0"/>
              <a:t>Saudi Arabia (</a:t>
            </a:r>
            <a:r>
              <a:rPr lang="en-US" sz="2400" dirty="0">
                <a:hlinkClick r:id="rId4" tooltip="Saudi Arabian municipal elections, 2015"/>
              </a:rPr>
              <a:t>to be introduced along with right to run for municipal elections</a:t>
            </a:r>
            <a:r>
              <a:rPr lang="en-US" sz="2400" dirty="0" smtClean="0"/>
              <a:t>)</a:t>
            </a:r>
            <a:endParaRPr lang="en-US" sz="2400" dirty="0"/>
          </a:p>
        </p:txBody>
      </p:sp>
    </p:spTree>
    <p:extLst>
      <p:ext uri="{BB962C8B-B14F-4D97-AF65-F5344CB8AC3E}">
        <p14:creationId xmlns:p14="http://schemas.microsoft.com/office/powerpoint/2010/main" val="4106840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Invention</a:t>
            </a:r>
            <a:endParaRPr lang="en-US" dirty="0"/>
          </a:p>
        </p:txBody>
      </p:sp>
      <p:sp>
        <p:nvSpPr>
          <p:cNvPr id="3" name="Content Placeholder 2"/>
          <p:cNvSpPr>
            <a:spLocks noGrp="1"/>
          </p:cNvSpPr>
          <p:nvPr>
            <p:ph idx="1"/>
          </p:nvPr>
        </p:nvSpPr>
        <p:spPr/>
        <p:txBody>
          <a:bodyPr>
            <a:noAutofit/>
          </a:bodyPr>
          <a:lstStyle/>
          <a:p>
            <a:pPr marL="0" indent="0">
              <a:buNone/>
            </a:pPr>
            <a:r>
              <a:rPr lang="en-US" sz="2400" u="sng" dirty="0" smtClean="0"/>
              <a:t>Automobile</a:t>
            </a:r>
            <a:r>
              <a:rPr lang="en-US" sz="2400" dirty="0" smtClean="0"/>
              <a:t>-Mass Production/Affordable/Buy on Credit</a:t>
            </a:r>
          </a:p>
          <a:p>
            <a:pPr marL="0" indent="0">
              <a:buNone/>
            </a:pPr>
            <a:r>
              <a:rPr lang="en-US" sz="2400" dirty="0"/>
              <a:t>	</a:t>
            </a:r>
            <a:r>
              <a:rPr lang="en-US" sz="2400" dirty="0" smtClean="0"/>
              <a:t>*From a toy to a tool, transforms </a:t>
            </a:r>
            <a:r>
              <a:rPr lang="en-US" sz="2400" dirty="0" err="1" smtClean="0"/>
              <a:t>america</a:t>
            </a:r>
            <a:r>
              <a:rPr lang="en-US" sz="2400" dirty="0" smtClean="0"/>
              <a:t>.</a:t>
            </a:r>
            <a:endParaRPr lang="en-US" sz="2400" u="sng" dirty="0"/>
          </a:p>
          <a:p>
            <a:pPr marL="0" indent="0">
              <a:buNone/>
            </a:pPr>
            <a:r>
              <a:rPr lang="en-US" sz="2400" u="sng" dirty="0" smtClean="0"/>
              <a:t>Airplane-</a:t>
            </a:r>
            <a:r>
              <a:rPr lang="en-US" sz="2400" dirty="0" smtClean="0"/>
              <a:t> Trans-Continental/Trans-Atlantic (Lindberg)</a:t>
            </a:r>
          </a:p>
          <a:p>
            <a:pPr marL="0" indent="0">
              <a:buNone/>
            </a:pPr>
            <a:r>
              <a:rPr lang="en-US" sz="2400" dirty="0"/>
              <a:t>	</a:t>
            </a:r>
            <a:r>
              <a:rPr lang="en-US" sz="2400" dirty="0" smtClean="0"/>
              <a:t>*Developed quickly as a tool for war and transportation</a:t>
            </a:r>
          </a:p>
          <a:p>
            <a:pPr marL="0" indent="0">
              <a:buNone/>
            </a:pPr>
            <a:r>
              <a:rPr lang="en-US" sz="2400" u="sng" dirty="0" smtClean="0"/>
              <a:t>Radio</a:t>
            </a:r>
            <a:r>
              <a:rPr lang="en-US" sz="2400" dirty="0" smtClean="0"/>
              <a:t>-News and entertainment, LIVE!, Sports too. </a:t>
            </a:r>
          </a:p>
          <a:p>
            <a:pPr marL="0" indent="0">
              <a:buNone/>
            </a:pPr>
            <a:r>
              <a:rPr lang="en-US" sz="2400" dirty="0"/>
              <a:t>	</a:t>
            </a:r>
            <a:r>
              <a:rPr lang="en-US" sz="2400" dirty="0" smtClean="0"/>
              <a:t>*Millions by the 1930’s; developed many other industries</a:t>
            </a:r>
          </a:p>
          <a:p>
            <a:pPr marL="0" indent="0">
              <a:buNone/>
            </a:pPr>
            <a:r>
              <a:rPr lang="en-US" sz="2400" u="sng" dirty="0" smtClean="0"/>
              <a:t>Appliances</a:t>
            </a:r>
            <a:r>
              <a:rPr lang="en-US" sz="2400" dirty="0" smtClean="0"/>
              <a:t>-Chores became simpler and much faster.</a:t>
            </a:r>
          </a:p>
          <a:p>
            <a:pPr marL="0" indent="0">
              <a:buNone/>
            </a:pPr>
            <a:r>
              <a:rPr lang="en-US" sz="2400" dirty="0"/>
              <a:t>	</a:t>
            </a:r>
            <a:r>
              <a:rPr lang="en-US" sz="2400" dirty="0" smtClean="0"/>
              <a:t>*Irons, refrigerators, toasters, ovens, etc.</a:t>
            </a:r>
          </a:p>
          <a:p>
            <a:pPr marL="0" indent="0">
              <a:buNone/>
            </a:pPr>
            <a:r>
              <a:rPr lang="en-US" sz="2400" dirty="0"/>
              <a:t>	</a:t>
            </a:r>
            <a:r>
              <a:rPr lang="en-US" sz="2400" dirty="0" smtClean="0"/>
              <a:t>*Freed time up for women/mothers	</a:t>
            </a:r>
          </a:p>
          <a:p>
            <a:pPr marL="0" indent="0">
              <a:buNone/>
            </a:pPr>
            <a:r>
              <a:rPr lang="en-US" sz="2400" u="sng" dirty="0" smtClean="0"/>
              <a:t>Movies</a:t>
            </a:r>
            <a:r>
              <a:rPr lang="en-US" sz="2400" dirty="0" smtClean="0"/>
              <a:t>- New art form, eventually talkies, popular worldwide</a:t>
            </a:r>
            <a:endParaRPr lang="en-US" sz="2400" u="sng" dirty="0"/>
          </a:p>
        </p:txBody>
      </p:sp>
    </p:spTree>
    <p:extLst>
      <p:ext uri="{BB962C8B-B14F-4D97-AF65-F5344CB8AC3E}">
        <p14:creationId xmlns:p14="http://schemas.microsoft.com/office/powerpoint/2010/main" val="1654991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Literature</a:t>
            </a:r>
            <a:endParaRPr lang="en-US" b="1" u="sng" dirty="0"/>
          </a:p>
        </p:txBody>
      </p:sp>
      <p:sp>
        <p:nvSpPr>
          <p:cNvPr id="3" name="Content Placeholder 2"/>
          <p:cNvSpPr>
            <a:spLocks noGrp="1"/>
          </p:cNvSpPr>
          <p:nvPr>
            <p:ph idx="1"/>
          </p:nvPr>
        </p:nvSpPr>
        <p:spPr/>
        <p:txBody>
          <a:bodyPr/>
          <a:lstStyle/>
          <a:p>
            <a:pPr marL="0" indent="0">
              <a:buNone/>
            </a:pPr>
            <a:r>
              <a:rPr lang="en-US" dirty="0" smtClean="0"/>
              <a:t>Authors wrote about the uncertainty of the times and the horrors of WWI</a:t>
            </a:r>
          </a:p>
          <a:p>
            <a:pPr marL="0" indent="0">
              <a:buNone/>
            </a:pPr>
            <a:r>
              <a:rPr lang="en-US" sz="2400" dirty="0" smtClean="0"/>
              <a:t>	*Wrote about things they could not explain or escape.</a:t>
            </a:r>
          </a:p>
          <a:p>
            <a:pPr marL="0" indent="0">
              <a:buNone/>
            </a:pPr>
            <a:r>
              <a:rPr lang="en-US" u="sng" dirty="0" smtClean="0"/>
              <a:t>Existentialism</a:t>
            </a:r>
            <a:r>
              <a:rPr lang="en-US" dirty="0" smtClean="0"/>
              <a:t>- </a:t>
            </a:r>
            <a:r>
              <a:rPr lang="en-US" sz="2400" dirty="0" smtClean="0"/>
              <a:t>The search for the meaning of life in an uncertain world.</a:t>
            </a:r>
          </a:p>
          <a:p>
            <a:pPr marL="0" indent="0">
              <a:buNone/>
            </a:pPr>
            <a:r>
              <a:rPr lang="en-US" sz="2400" dirty="0"/>
              <a:t>	</a:t>
            </a:r>
            <a:r>
              <a:rPr lang="en-US" sz="2400" dirty="0" smtClean="0"/>
              <a:t>*Create your own meaning of life through your choices 	and actions.</a:t>
            </a:r>
          </a:p>
          <a:p>
            <a:pPr marL="0" indent="0">
              <a:buNone/>
            </a:pPr>
            <a:r>
              <a:rPr lang="en-US" sz="2400" dirty="0"/>
              <a:t>	</a:t>
            </a:r>
            <a:r>
              <a:rPr lang="en-US" sz="2400" dirty="0" smtClean="0"/>
              <a:t>*Friedrich Nietzsche-Opposed: Western thought, reason, 	democracy, progress. Supported: pride, assertiveness, 	strength</a:t>
            </a:r>
            <a:endParaRPr lang="en-US" sz="2400" dirty="0"/>
          </a:p>
        </p:txBody>
      </p:sp>
    </p:spTree>
    <p:extLst>
      <p:ext uri="{BB962C8B-B14F-4D97-AF65-F5344CB8AC3E}">
        <p14:creationId xmlns:p14="http://schemas.microsoft.com/office/powerpoint/2010/main" val="2902160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Authors</a:t>
            </a:r>
            <a:br>
              <a:rPr lang="en-US" dirty="0" smtClean="0"/>
            </a:br>
            <a:r>
              <a:rPr lang="en-US" sz="2400" dirty="0" smtClean="0"/>
              <a:t>Kierkegaard, Nietzsche, Kafka, Dostoevsky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524000"/>
            <a:ext cx="4525963" cy="4525963"/>
          </a:xfrm>
        </p:spPr>
      </p:pic>
    </p:spTree>
    <p:extLst>
      <p:ext uri="{BB962C8B-B14F-4D97-AF65-F5344CB8AC3E}">
        <p14:creationId xmlns:p14="http://schemas.microsoft.com/office/powerpoint/2010/main" val="369702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Art</a:t>
            </a:r>
            <a:endParaRPr lang="en-US" u="sng" dirty="0"/>
          </a:p>
        </p:txBody>
      </p:sp>
      <p:sp>
        <p:nvSpPr>
          <p:cNvPr id="3" name="Content Placeholder 2"/>
          <p:cNvSpPr>
            <a:spLocks noGrp="1"/>
          </p:cNvSpPr>
          <p:nvPr>
            <p:ph idx="1"/>
          </p:nvPr>
        </p:nvSpPr>
        <p:spPr/>
        <p:txBody>
          <a:bodyPr/>
          <a:lstStyle/>
          <a:p>
            <a:pPr marL="0" indent="0">
              <a:buNone/>
            </a:pPr>
            <a:r>
              <a:rPr lang="en-US" dirty="0" smtClean="0"/>
              <a:t>Rebellion from “Realism” (too real, too scary)</a:t>
            </a:r>
          </a:p>
          <a:p>
            <a:pPr marL="0" indent="0">
              <a:buNone/>
            </a:pPr>
            <a:r>
              <a:rPr lang="en-US" u="sng" dirty="0" smtClean="0"/>
              <a:t>Expressionism</a:t>
            </a:r>
            <a:r>
              <a:rPr lang="en-US" dirty="0" smtClean="0"/>
              <a:t>-Painters go “internal” to the world of imagination and emotion.</a:t>
            </a:r>
          </a:p>
          <a:p>
            <a:pPr marL="0" indent="0">
              <a:buNone/>
            </a:pPr>
            <a:r>
              <a:rPr lang="en-US" dirty="0"/>
              <a:t>	</a:t>
            </a:r>
            <a:r>
              <a:rPr lang="en-US" dirty="0" smtClean="0"/>
              <a:t>*Show realistic representations of objects 	with bold colors and distorted or 	exaggerated forms.</a:t>
            </a:r>
            <a:endParaRPr lang="en-US" dirty="0"/>
          </a:p>
        </p:txBody>
      </p:sp>
    </p:spTree>
    <p:extLst>
      <p:ext uri="{BB962C8B-B14F-4D97-AF65-F5344CB8AC3E}">
        <p14:creationId xmlns:p14="http://schemas.microsoft.com/office/powerpoint/2010/main" val="157361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Expressionism</a:t>
            </a:r>
            <a:br>
              <a:rPr lang="en-US" dirty="0" smtClean="0"/>
            </a:br>
            <a:r>
              <a:rPr lang="en-US" sz="2400" dirty="0" smtClean="0"/>
              <a:t>The Scream by Munch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524000"/>
            <a:ext cx="5181600" cy="4876800"/>
          </a:xfrm>
        </p:spPr>
      </p:pic>
    </p:spTree>
    <p:extLst>
      <p:ext uri="{BB962C8B-B14F-4D97-AF65-F5344CB8AC3E}">
        <p14:creationId xmlns:p14="http://schemas.microsoft.com/office/powerpoint/2010/main" val="70969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Deer in Woods</a:t>
            </a:r>
            <a:br>
              <a:rPr lang="en-US" sz="2400" dirty="0" smtClean="0"/>
            </a:br>
            <a:r>
              <a:rPr lang="en-US" sz="2400" dirty="0" smtClean="0"/>
              <a:t>By</a:t>
            </a:r>
            <a:br>
              <a:rPr lang="en-US" sz="2400" dirty="0" smtClean="0"/>
            </a:br>
            <a:r>
              <a:rPr lang="en-US" sz="2400" dirty="0" smtClean="0"/>
              <a:t>Franz Marc</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9110" y="1600200"/>
            <a:ext cx="4165779" cy="4525963"/>
          </a:xfrm>
        </p:spPr>
      </p:pic>
    </p:spTree>
    <p:extLst>
      <p:ext uri="{BB962C8B-B14F-4D97-AF65-F5344CB8AC3E}">
        <p14:creationId xmlns:p14="http://schemas.microsoft.com/office/powerpoint/2010/main" val="1802291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Art </a:t>
            </a:r>
            <a:r>
              <a:rPr lang="en-US" sz="1800" u="sng" dirty="0" smtClean="0"/>
              <a:t>continued…</a:t>
            </a:r>
            <a:endParaRPr lang="en-US" u="sng" dirty="0"/>
          </a:p>
        </p:txBody>
      </p:sp>
      <p:sp>
        <p:nvSpPr>
          <p:cNvPr id="3" name="Content Placeholder 2"/>
          <p:cNvSpPr>
            <a:spLocks noGrp="1"/>
          </p:cNvSpPr>
          <p:nvPr>
            <p:ph idx="1"/>
          </p:nvPr>
        </p:nvSpPr>
        <p:spPr/>
        <p:txBody>
          <a:bodyPr/>
          <a:lstStyle/>
          <a:p>
            <a:pPr marL="0" indent="0">
              <a:buNone/>
            </a:pPr>
            <a:r>
              <a:rPr lang="en-US" u="sng" dirty="0" smtClean="0"/>
              <a:t>Surrealism</a:t>
            </a:r>
            <a:r>
              <a:rPr lang="en-US" dirty="0" smtClean="0"/>
              <a:t>-“Dream World” artistic expression</a:t>
            </a:r>
          </a:p>
          <a:p>
            <a:pPr marL="0" indent="0">
              <a:buNone/>
            </a:pPr>
            <a:r>
              <a:rPr lang="en-US" dirty="0" smtClean="0"/>
              <a:t>Expression beyond and above reality, eerie dream like qualities with unrealistic imagery.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318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Red Tower</a:t>
            </a:r>
            <a:br>
              <a:rPr lang="en-US" sz="3200" dirty="0" smtClean="0"/>
            </a:br>
            <a:r>
              <a:rPr lang="en-US" sz="3200" dirty="0" smtClean="0"/>
              <a:t>by</a:t>
            </a:r>
            <a:br>
              <a:rPr lang="en-US" sz="3200" dirty="0" smtClean="0"/>
            </a:br>
            <a:r>
              <a:rPr lang="en-US" sz="3200" dirty="0" err="1" smtClean="0"/>
              <a:t>Chiricos</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52600"/>
            <a:ext cx="6781800" cy="4648200"/>
          </a:xfrm>
        </p:spPr>
      </p:pic>
    </p:spTree>
    <p:extLst>
      <p:ext uri="{BB962C8B-B14F-4D97-AF65-F5344CB8AC3E}">
        <p14:creationId xmlns:p14="http://schemas.microsoft.com/office/powerpoint/2010/main" val="396426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2509</Words>
  <Application>Microsoft Office PowerPoint</Application>
  <PresentationFormat>On-screen Show (4:3)</PresentationFormat>
  <Paragraphs>590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Post war uncertainty and Progress</vt:lpstr>
      <vt:lpstr>Science</vt:lpstr>
      <vt:lpstr>Literature</vt:lpstr>
      <vt:lpstr>Authors Kierkegaard, Nietzsche, Kafka, Dostoevsky</vt:lpstr>
      <vt:lpstr>Art</vt:lpstr>
      <vt:lpstr>Expressionism The Scream by Munch</vt:lpstr>
      <vt:lpstr>Deer in Woods By Franz Marc</vt:lpstr>
      <vt:lpstr>Art continued…</vt:lpstr>
      <vt:lpstr>The Red Tower by Chiricos</vt:lpstr>
      <vt:lpstr>L’Ange du Foyr by Ernst</vt:lpstr>
      <vt:lpstr>The Persistence of Memory by Dali</vt:lpstr>
      <vt:lpstr>PowerPoint Presentation</vt:lpstr>
      <vt:lpstr>Picasso</vt:lpstr>
      <vt:lpstr>Music</vt:lpstr>
      <vt:lpstr>Social Change</vt:lpstr>
      <vt:lpstr>Women’s Vote Worldwide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and Invention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war Uncertainty and Progress</dc:title>
  <dc:creator>Schlekewey, Jon</dc:creator>
  <cp:lastModifiedBy>Odou, Rob</cp:lastModifiedBy>
  <cp:revision>36</cp:revision>
  <dcterms:created xsi:type="dcterms:W3CDTF">2015-02-02T22:47:11Z</dcterms:created>
  <dcterms:modified xsi:type="dcterms:W3CDTF">2015-02-03T22:52:39Z</dcterms:modified>
</cp:coreProperties>
</file>