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301" r:id="rId3"/>
    <p:sldId id="258" r:id="rId4"/>
    <p:sldId id="294" r:id="rId5"/>
    <p:sldId id="278" r:id="rId6"/>
    <p:sldId id="297" r:id="rId7"/>
    <p:sldId id="298" r:id="rId8"/>
    <p:sldId id="302" r:id="rId9"/>
    <p:sldId id="303" r:id="rId10"/>
    <p:sldId id="295" r:id="rId11"/>
    <p:sldId id="259" r:id="rId12"/>
    <p:sldId id="260" r:id="rId13"/>
    <p:sldId id="261" r:id="rId14"/>
    <p:sldId id="262" r:id="rId15"/>
    <p:sldId id="296" r:id="rId16"/>
    <p:sldId id="269" r:id="rId17"/>
    <p:sldId id="300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67B5F-8AF0-485A-A5DC-BF2FA3A6D7FD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B2F9F-C5B3-4FF9-BF80-CC2224FDD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7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ED4AB-E0AA-491E-8D95-F36FF096175D}" type="slidenum">
              <a:rPr lang="en-US"/>
              <a:pPr/>
              <a:t>12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/>
              <a:t>Regressive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Progressive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Regressive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Proportional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Regressive</a:t>
            </a:r>
          </a:p>
          <a:p>
            <a:pPr marL="228600" indent="-228600">
              <a:buFontTx/>
              <a:buAutoNum type="arabicPeriod"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9678-E176-4ED3-8293-9448CA182D95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B30-9997-41EE-BA70-F559622E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9678-E176-4ED3-8293-9448CA182D95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B30-9997-41EE-BA70-F559622E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2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9678-E176-4ED3-8293-9448CA182D95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B30-9997-41EE-BA70-F559622E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7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9678-E176-4ED3-8293-9448CA182D95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B30-9997-41EE-BA70-F559622E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1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9678-E176-4ED3-8293-9448CA182D95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B30-9997-41EE-BA70-F559622E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0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9678-E176-4ED3-8293-9448CA182D95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B30-9997-41EE-BA70-F559622E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7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9678-E176-4ED3-8293-9448CA182D95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B30-9997-41EE-BA70-F559622E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9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9678-E176-4ED3-8293-9448CA182D95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B30-9997-41EE-BA70-F559622E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2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9678-E176-4ED3-8293-9448CA182D95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B30-9997-41EE-BA70-F559622E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1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9678-E176-4ED3-8293-9448CA182D95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B30-9997-41EE-BA70-F559622E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5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9678-E176-4ED3-8293-9448CA182D95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B30-9997-41EE-BA70-F559622E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8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E9678-E176-4ED3-8293-9448CA182D95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42B30-9997-41EE-BA70-F559622E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9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uty_(economics)" TargetMode="External"/><Relationship Id="rId3" Type="http://schemas.openxmlformats.org/officeDocument/2006/relationships/hyperlink" Target="http://en.wikipedia.org/wiki/Social_Security_(United_States)" TargetMode="External"/><Relationship Id="rId7" Type="http://schemas.openxmlformats.org/officeDocument/2006/relationships/hyperlink" Target="http://en.wikipedia.org/wiki/Customs" TargetMode="External"/><Relationship Id="rId2" Type="http://schemas.openxmlformats.org/officeDocument/2006/relationships/hyperlink" Target="http://en.wikipedia.org/wiki/Income_tax_in_the_United_State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Excise_tax_in_the_United_States" TargetMode="External"/><Relationship Id="rId11" Type="http://schemas.openxmlformats.org/officeDocument/2006/relationships/hyperlink" Target="http://en.wikipedia.org/wiki/Federal_Reserve_System" TargetMode="External"/><Relationship Id="rId5" Type="http://schemas.openxmlformats.org/officeDocument/2006/relationships/hyperlink" Target="http://en.wikipedia.org/wiki/Corporate_tax_in_the_United_States" TargetMode="External"/><Relationship Id="rId10" Type="http://schemas.openxmlformats.org/officeDocument/2006/relationships/hyperlink" Target="http://en.wikipedia.org/wiki/Gift_tax" TargetMode="External"/><Relationship Id="rId4" Type="http://schemas.openxmlformats.org/officeDocument/2006/relationships/hyperlink" Target="http://en.wikipedia.org/wiki/Payroll_tax" TargetMode="External"/><Relationship Id="rId9" Type="http://schemas.openxmlformats.org/officeDocument/2006/relationships/hyperlink" Target="http://en.wikipedia.org/wiki/Inheritance_tax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81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10600" b="1"/>
              <a:t>Taxes</a:t>
            </a:r>
          </a:p>
        </p:txBody>
      </p:sp>
      <p:pic>
        <p:nvPicPr>
          <p:cNvPr id="107523" name="Picture 1027" descr="C:\Program Files\Microsoft Office\Clipart\WebArt\bs00004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481013"/>
            <a:ext cx="19208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1028" descr="C:\Program Files\Microsoft Office\Clipart\WebArt\bs00005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487488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29" descr="uncle_sam_tax_payer_shake_down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2711450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6" name="Slide Number Placeholder 5"/>
          <p:cNvSpPr txBox="1">
            <a:spLocks noGrp="1"/>
          </p:cNvSpPr>
          <p:nvPr/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A36FA93-3445-43C0-8848-0F35CEECCB73}" type="slidenum">
              <a:rPr lang="en-US" sz="1400">
                <a:latin typeface="Times New Roman" pitchFamily="18" charset="0"/>
              </a:rPr>
              <a:pPr algn="r"/>
              <a:t>1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13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624681" y="0"/>
            <a:ext cx="789463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Economic Impact of Taxes</a:t>
            </a:r>
            <a:endParaRPr lang="en-US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8547" name="Rectangle 4" descr="Papyrus"/>
          <p:cNvSpPr>
            <a:spLocks noChangeArrowheads="1"/>
          </p:cNvSpPr>
          <p:nvPr/>
        </p:nvSpPr>
        <p:spPr bwMode="auto">
          <a:xfrm>
            <a:off x="0" y="2286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457200" indent="-457200" algn="ctr"/>
            <a:endParaRPr lang="en-US" sz="1200">
              <a:latin typeface="Verdana" pitchFamily="34" charset="0"/>
            </a:endParaRPr>
          </a:p>
        </p:txBody>
      </p:sp>
      <p:sp>
        <p:nvSpPr>
          <p:cNvPr id="22533" name="Rectangle 5" descr="Papyrus"/>
          <p:cNvSpPr>
            <a:spLocks noChangeArrowheads="1"/>
          </p:cNvSpPr>
          <p:nvPr/>
        </p:nvSpPr>
        <p:spPr bwMode="auto">
          <a:xfrm>
            <a:off x="0" y="19050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2400">
                <a:solidFill>
                  <a:srgbClr val="0000FF"/>
                </a:solidFill>
                <a:latin typeface="Signboard" pitchFamily="2" charset="0"/>
              </a:rPr>
              <a:t>                </a:t>
            </a:r>
            <a:endParaRPr lang="en-US" sz="2000" b="1" i="1">
              <a:latin typeface="Verdana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5400" y="589138"/>
            <a:ext cx="86868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ctr"/>
            <a:endParaRPr lang="en-US" sz="800" dirty="0">
              <a:solidFill>
                <a:srgbClr val="000099"/>
              </a:solidFill>
              <a:latin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3200" b="1" dirty="0" smtClean="0">
                <a:latin typeface="Times New Roman" pitchFamily="18" charset="0"/>
              </a:rPr>
              <a:t>Resource </a:t>
            </a:r>
            <a:r>
              <a:rPr lang="en-US" sz="3200" b="1" dirty="0" smtClean="0">
                <a:latin typeface="Times New Roman" pitchFamily="18" charset="0"/>
              </a:rPr>
              <a:t>Re-allocation</a:t>
            </a:r>
            <a:endParaRPr lang="en-US" sz="3200" b="1" dirty="0" smtClean="0">
              <a:latin typeface="Times New Roman" pitchFamily="18" charset="0"/>
            </a:endParaRPr>
          </a:p>
          <a:p>
            <a:pPr lvl="1"/>
            <a:r>
              <a:rPr lang="en-US" sz="3200" b="1" dirty="0" smtClean="0">
                <a:solidFill>
                  <a:srgbClr val="990000"/>
                </a:solidFill>
                <a:latin typeface="Times New Roman" pitchFamily="18" charset="0"/>
              </a:rPr>
              <a:t>Tax placed on a good or service can raise the cost of production and the price of the good.</a:t>
            </a:r>
          </a:p>
          <a:p>
            <a:pPr lvl="1"/>
            <a:r>
              <a:rPr lang="en-US" sz="3200" b="1" dirty="0" smtClean="0">
                <a:solidFill>
                  <a:srgbClr val="990000"/>
                </a:solidFill>
                <a:latin typeface="Times New Roman" pitchFamily="18" charset="0"/>
              </a:rPr>
              <a:t>Ex: 1991 Luxury Tax</a:t>
            </a:r>
            <a:endParaRPr lang="en-US" sz="3200" b="1" dirty="0">
              <a:solidFill>
                <a:srgbClr val="990000"/>
              </a:solidFill>
              <a:latin typeface="Times New Roman" pitchFamily="18" charset="0"/>
            </a:endParaRPr>
          </a:p>
          <a:p>
            <a:pPr marL="457200" indent="-457200"/>
            <a:r>
              <a:rPr lang="en-US" sz="3200" b="1" dirty="0">
                <a:latin typeface="Times New Roman" pitchFamily="18" charset="0"/>
              </a:rPr>
              <a:t>2. </a:t>
            </a:r>
            <a:r>
              <a:rPr lang="en-US" sz="3200" b="1" dirty="0" smtClean="0">
                <a:latin typeface="Times New Roman" pitchFamily="18" charset="0"/>
              </a:rPr>
              <a:t>Behavior adjustment</a:t>
            </a:r>
            <a:endParaRPr lang="en-US" sz="2800" b="1" dirty="0">
              <a:latin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990000"/>
                </a:solidFill>
                <a:latin typeface="Times New Roman" pitchFamily="18" charset="0"/>
              </a:rPr>
              <a:t>Taxes are used to encourage or discourage certain types of activities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990000"/>
                </a:solidFill>
                <a:latin typeface="Times New Roman" pitchFamily="18" charset="0"/>
              </a:rPr>
              <a:t>Ex:  Smoking; Gasoline consumption </a:t>
            </a:r>
          </a:p>
          <a:p>
            <a:pPr marL="514350" indent="-514350">
              <a:buAutoNum type="arabicPeriod" startAt="3"/>
            </a:pPr>
            <a:r>
              <a:rPr lang="en-US" sz="3200" b="1" dirty="0" smtClean="0">
                <a:latin typeface="Times New Roman" pitchFamily="18" charset="0"/>
              </a:rPr>
              <a:t>Productivity and Growth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990000"/>
                </a:solidFill>
                <a:latin typeface="Times New Roman" pitchFamily="18" charset="0"/>
              </a:rPr>
              <a:t>Change incentives to save, invest, and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990000"/>
                </a:solidFill>
                <a:latin typeface="Times New Roman" pitchFamily="18" charset="0"/>
              </a:rPr>
              <a:t>Ex: People may not want to work to earn additional income it if will be taxed away</a:t>
            </a:r>
            <a:endParaRPr lang="en-US" sz="32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08551" name="Slide Number Placeholder 6"/>
          <p:cNvSpPr txBox="1">
            <a:spLocks noGrp="1"/>
          </p:cNvSpPr>
          <p:nvPr/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6805EE8-FD1E-48AB-8845-23F276EFB770}" type="slidenum">
              <a:rPr lang="en-US" sz="1400">
                <a:latin typeface="Times New Roman" pitchFamily="18" charset="0"/>
              </a:rPr>
              <a:pPr algn="r"/>
              <a:t>10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31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5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 bldLvl="2" autoUpdateAnimBg="0"/>
      <p:bldP spid="22534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ChangeArrowheads="1"/>
          </p:cNvSpPr>
          <p:nvPr/>
        </p:nvSpPr>
        <p:spPr bwMode="auto">
          <a:xfrm>
            <a:off x="685800" y="152400"/>
            <a:ext cx="78946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400" b="1">
                <a:solidFill>
                  <a:srgbClr val="000099"/>
                </a:solidFill>
                <a:latin typeface="Times New Roman" pitchFamily="18" charset="0"/>
              </a:rPr>
              <a:t>Three Types of Taxes</a:t>
            </a:r>
          </a:p>
        </p:txBody>
      </p:sp>
      <p:sp>
        <p:nvSpPr>
          <p:cNvPr id="109571" name="Rectangle 5"/>
          <p:cNvSpPr>
            <a:spLocks noChangeArrowheads="1"/>
          </p:cNvSpPr>
          <p:nvPr/>
        </p:nvSpPr>
        <p:spPr bwMode="auto">
          <a:xfrm>
            <a:off x="0" y="1593850"/>
            <a:ext cx="7053263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09572" name="Rectangle 7"/>
          <p:cNvSpPr>
            <a:spLocks noChangeArrowheads="1"/>
          </p:cNvSpPr>
          <p:nvPr/>
        </p:nvSpPr>
        <p:spPr bwMode="auto">
          <a:xfrm>
            <a:off x="0" y="3994150"/>
            <a:ext cx="6246813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Verdana" pitchFamily="34" charset="0"/>
              </a:rPr>
              <a:t/>
            </a:r>
            <a:br>
              <a:rPr lang="en-US" sz="2400" b="1">
                <a:solidFill>
                  <a:schemeClr val="tx2"/>
                </a:solidFill>
                <a:latin typeface="Verdana" pitchFamily="34" charset="0"/>
              </a:rPr>
            </a:br>
            <a:endParaRPr lang="en-US" sz="2400" b="1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81000" y="762000"/>
            <a:ext cx="8915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75" indent="-396875"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charset="0"/>
              </a:rPr>
              <a:t>1. Progressive Taxes </a:t>
            </a:r>
            <a:r>
              <a:rPr lang="en-US" sz="3200" b="1" dirty="0">
                <a:latin typeface="Times New Roman" charset="0"/>
              </a:rPr>
              <a:t>-takes a </a:t>
            </a:r>
            <a:r>
              <a:rPr lang="en-US" sz="3200" b="1" dirty="0">
                <a:solidFill>
                  <a:srgbClr val="0000FF"/>
                </a:solidFill>
                <a:latin typeface="Times New Roman" charset="0"/>
              </a:rPr>
              <a:t>larger</a:t>
            </a:r>
            <a:r>
              <a:rPr lang="en-US" sz="3200" b="1" dirty="0">
                <a:latin typeface="Times New Roman" charset="0"/>
              </a:rPr>
              <a:t> percent of income from </a:t>
            </a:r>
            <a:r>
              <a:rPr lang="en-US" sz="3200" b="1" u="sng" dirty="0">
                <a:solidFill>
                  <a:srgbClr val="00B050"/>
                </a:solidFill>
                <a:latin typeface="Times New Roman" charset="0"/>
              </a:rPr>
              <a:t>high income </a:t>
            </a:r>
            <a:r>
              <a:rPr lang="en-US" sz="3200" b="1" dirty="0">
                <a:latin typeface="Times New Roman" charset="0"/>
              </a:rPr>
              <a:t>groups (takes more from rich people).</a:t>
            </a:r>
          </a:p>
          <a:p>
            <a:pPr>
              <a:defRPr/>
            </a:pPr>
            <a:r>
              <a:rPr lang="en-US" sz="3200" b="1" dirty="0">
                <a:latin typeface="Times New Roman" charset="0"/>
              </a:rPr>
              <a:t>    </a:t>
            </a:r>
            <a:r>
              <a:rPr lang="en-US" sz="3200" b="1" dirty="0">
                <a:solidFill>
                  <a:srgbClr val="990000"/>
                </a:solidFill>
                <a:latin typeface="Times New Roman" charset="0"/>
              </a:rPr>
              <a:t>Ex: Current Federal Income Tax system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304800" y="4419600"/>
            <a:ext cx="9067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75" indent="-396875"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charset="0"/>
              </a:rPr>
              <a:t>3. Regressive Taxes</a:t>
            </a:r>
            <a:r>
              <a:rPr lang="en-US" sz="3200" b="1" dirty="0">
                <a:latin typeface="Times New Roman" charset="0"/>
              </a:rPr>
              <a:t> –takes a </a:t>
            </a:r>
            <a:r>
              <a:rPr lang="en-US" sz="3200" b="1" dirty="0">
                <a:solidFill>
                  <a:srgbClr val="0000FF"/>
                </a:solidFill>
                <a:latin typeface="Times New Roman" charset="0"/>
              </a:rPr>
              <a:t>larger</a:t>
            </a:r>
            <a:r>
              <a:rPr lang="en-US" sz="3200" b="1" dirty="0">
                <a:latin typeface="Times New Roman" charset="0"/>
              </a:rPr>
              <a:t> percentage from </a:t>
            </a:r>
            <a:r>
              <a:rPr lang="en-US" sz="3200" b="1" u="sng" dirty="0">
                <a:solidFill>
                  <a:srgbClr val="00B050"/>
                </a:solidFill>
                <a:latin typeface="Times New Roman" charset="0"/>
              </a:rPr>
              <a:t>low income </a:t>
            </a:r>
            <a:r>
              <a:rPr lang="en-US" sz="3200" b="1" dirty="0">
                <a:latin typeface="Times New Roman" charset="0"/>
              </a:rPr>
              <a:t>groups (takes more from poor people).</a:t>
            </a:r>
          </a:p>
          <a:p>
            <a:pPr>
              <a:defRPr/>
            </a:pPr>
            <a:r>
              <a:rPr lang="en-US" sz="3200" b="1" dirty="0">
                <a:solidFill>
                  <a:srgbClr val="990000"/>
                </a:solidFill>
                <a:latin typeface="Times New Roman" charset="0"/>
              </a:rPr>
              <a:t>    Ex: Sales tax; any consumption tax.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304800" y="2819400"/>
            <a:ext cx="8610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75" indent="-396875"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charset="0"/>
              </a:rPr>
              <a:t>2.</a:t>
            </a:r>
            <a:r>
              <a:rPr lang="en-US" sz="2800" b="1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charset="0"/>
              </a:rPr>
              <a:t>Proportional Taxes (flat rate) </a:t>
            </a:r>
            <a:r>
              <a:rPr lang="en-US" sz="3200" b="1" dirty="0">
                <a:latin typeface="Times New Roman" charset="0"/>
              </a:rPr>
              <a:t>–takes the </a:t>
            </a:r>
            <a:r>
              <a:rPr lang="en-US" sz="3200" b="1" dirty="0">
                <a:solidFill>
                  <a:srgbClr val="0000FF"/>
                </a:solidFill>
                <a:latin typeface="Times New Roman" charset="0"/>
              </a:rPr>
              <a:t>same </a:t>
            </a:r>
            <a:r>
              <a:rPr lang="en-US" sz="3200" b="1" dirty="0">
                <a:latin typeface="Times New Roman" charset="0"/>
              </a:rPr>
              <a:t>percent of income from all income groups. </a:t>
            </a:r>
          </a:p>
          <a:p>
            <a:pPr>
              <a:defRPr/>
            </a:pPr>
            <a:r>
              <a:rPr lang="en-US" sz="3200" b="1" dirty="0">
                <a:solidFill>
                  <a:srgbClr val="990000"/>
                </a:solidFill>
                <a:latin typeface="Times New Roman" charset="0"/>
              </a:rPr>
              <a:t>    Ex: 20% flat income tax on all income groups</a:t>
            </a:r>
            <a:r>
              <a:rPr lang="en-US" sz="2800" b="1" dirty="0">
                <a:solidFill>
                  <a:srgbClr val="990000"/>
                </a:solidFill>
                <a:latin typeface="Times New Roman" charset="0"/>
              </a:rPr>
              <a:t> </a:t>
            </a:r>
          </a:p>
        </p:txBody>
      </p:sp>
      <p:sp>
        <p:nvSpPr>
          <p:cNvPr id="109576" name="Slide Number Placeholder 7"/>
          <p:cNvSpPr txBox="1">
            <a:spLocks noGrp="1"/>
          </p:cNvSpPr>
          <p:nvPr/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C646879-49C3-42FE-930B-A3263DD4881A}" type="slidenum">
              <a:rPr lang="en-US" sz="1400">
                <a:latin typeface="Times New Roman" pitchFamily="18" charset="0"/>
              </a:rPr>
              <a:pPr algn="r"/>
              <a:t>11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10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build="p" autoUpdateAnimBg="0"/>
      <p:bldP spid="23563" grpId="0" build="p" autoUpdateAnimBg="0"/>
      <p:bldP spid="2356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ChangeArrowheads="1"/>
          </p:cNvSpPr>
          <p:nvPr/>
        </p:nvSpPr>
        <p:spPr bwMode="auto">
          <a:xfrm>
            <a:off x="0" y="1593850"/>
            <a:ext cx="7053263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0" y="3994150"/>
            <a:ext cx="6246813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Verdana" pitchFamily="34" charset="0"/>
              </a:rPr>
              <a:t/>
            </a:r>
            <a:br>
              <a:rPr lang="en-US" sz="2400" b="1">
                <a:solidFill>
                  <a:schemeClr val="tx2"/>
                </a:solidFill>
                <a:latin typeface="Verdana" pitchFamily="34" charset="0"/>
              </a:rPr>
            </a:br>
            <a:endParaRPr lang="en-US" sz="2400" b="1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What kind of taxes are these? (</a:t>
            </a:r>
            <a:r>
              <a:rPr lang="en-US" sz="4400" b="1" u="sng">
                <a:latin typeface="Times New Roman" pitchFamily="18" charset="0"/>
              </a:rPr>
              <a:t>THINK % of Income</a:t>
            </a:r>
            <a:r>
              <a:rPr lang="en-US" sz="4400" b="1">
                <a:latin typeface="Times New Roman" pitchFamily="18" charset="0"/>
              </a:rPr>
              <a:t>)</a:t>
            </a:r>
          </a:p>
        </p:txBody>
      </p:sp>
      <p:sp>
        <p:nvSpPr>
          <p:cNvPr id="110597" name="Rectangle 10"/>
          <p:cNvSpPr>
            <a:spLocks noChangeArrowheads="1"/>
          </p:cNvSpPr>
          <p:nvPr/>
        </p:nvSpPr>
        <p:spPr bwMode="auto">
          <a:xfrm>
            <a:off x="0" y="2438400"/>
            <a:ext cx="91440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Toll road tax ($1 per day)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State income tax where richer citizens pay higher % 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</a:rPr>
              <a:t>$1.45 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tax on cigarettes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Medicare tax of 1% of every dollar earned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</a:rPr>
              <a:t>8.75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</a:rPr>
              <a:t>% California sales tax</a:t>
            </a:r>
          </a:p>
        </p:txBody>
      </p:sp>
      <p:sp>
        <p:nvSpPr>
          <p:cNvPr id="110598" name="Slide Number Placeholder 6"/>
          <p:cNvSpPr txBox="1">
            <a:spLocks noGrp="1"/>
          </p:cNvSpPr>
          <p:nvPr/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ED9E255-7519-425E-B148-E3FCB693D07E}" type="slidenum">
              <a:rPr lang="en-US" sz="1400">
                <a:latin typeface="Times New Roman" pitchFamily="18" charset="0"/>
              </a:rPr>
              <a:pPr algn="r"/>
              <a:t>12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63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Federal Income Tax Debate</a:t>
            </a:r>
            <a:r>
              <a:rPr lang="en-US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2819400" y="1695450"/>
            <a:ext cx="685800" cy="403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5753100" y="1676400"/>
            <a:ext cx="609600" cy="405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8458200" y="1562100"/>
            <a:ext cx="228600" cy="428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1390650" y="5810250"/>
            <a:ext cx="737235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57200" y="1143000"/>
            <a:ext cx="8305800" cy="21907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>
              <a:defRPr/>
            </a:pPr>
            <a:r>
              <a:rPr lang="en-US" sz="24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Equal Tax of $350 per week (Regressive Tax)</a:t>
            </a:r>
            <a:endParaRPr lang="en-US" sz="2800" b="1" u="sng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457200" indent="-457200">
              <a:defRPr/>
            </a:pPr>
            <a:r>
              <a:rPr lang="en-US" sz="2400">
                <a:latin typeface="Verdana" pitchFamily="34" charset="0"/>
              </a:rPr>
              <a:t>  Income       Amount of Tax    %      Amount to live on</a:t>
            </a:r>
          </a:p>
          <a:p>
            <a:pPr marL="457200" indent="-457200">
              <a:buFontTx/>
              <a:buChar char="•"/>
              <a:defRPr/>
            </a:pPr>
            <a:r>
              <a:rPr lang="en-US" sz="2400">
                <a:latin typeface="Verdana" pitchFamily="34" charset="0"/>
              </a:rPr>
              <a:t>$</a:t>
            </a:r>
            <a:r>
              <a:rPr lang="en-US" sz="2400" b="1">
                <a:latin typeface="Verdana" pitchFamily="34" charset="0"/>
              </a:rPr>
              <a:t>200		</a:t>
            </a:r>
            <a:r>
              <a:rPr lang="en-US" sz="2400">
                <a:latin typeface="Verdana" pitchFamily="34" charset="0"/>
              </a:rPr>
              <a:t>$</a:t>
            </a:r>
            <a:r>
              <a:rPr lang="en-US" sz="2400" b="1">
                <a:latin typeface="Verdana" pitchFamily="34" charset="0"/>
              </a:rPr>
              <a:t>350</a:t>
            </a:r>
            <a:r>
              <a:rPr lang="en-US" sz="2400">
                <a:latin typeface="Verdana" pitchFamily="34" charset="0"/>
              </a:rPr>
              <a:t>         175%		</a:t>
            </a:r>
            <a:r>
              <a:rPr lang="en-US" sz="2000" b="1">
                <a:solidFill>
                  <a:srgbClr val="FF0000"/>
                </a:solidFill>
                <a:latin typeface="Verdana" pitchFamily="34" charset="0"/>
              </a:rPr>
              <a:t>-</a:t>
            </a:r>
            <a:r>
              <a:rPr lang="en-US" sz="2400" b="1">
                <a:solidFill>
                  <a:srgbClr val="FF0000"/>
                </a:solidFill>
                <a:latin typeface="Verdana" pitchFamily="34" charset="0"/>
              </a:rPr>
              <a:t>$150</a:t>
            </a:r>
            <a:r>
              <a:rPr lang="en-US">
                <a:latin typeface="Verdana" pitchFamily="34" charset="0"/>
              </a:rPr>
              <a:t>)[crime?]</a:t>
            </a:r>
          </a:p>
          <a:p>
            <a:pPr marL="457200" indent="-457200">
              <a:buFontTx/>
              <a:buChar char="•"/>
              <a:defRPr/>
            </a:pPr>
            <a:r>
              <a:rPr lang="en-US" sz="2400">
                <a:latin typeface="Verdana" pitchFamily="34" charset="0"/>
              </a:rPr>
              <a:t>$</a:t>
            </a:r>
            <a:r>
              <a:rPr lang="en-US" sz="2400" b="1">
                <a:latin typeface="Verdana" pitchFamily="34" charset="0"/>
              </a:rPr>
              <a:t>350		</a:t>
            </a:r>
            <a:r>
              <a:rPr lang="en-US" sz="2400">
                <a:latin typeface="Verdana" pitchFamily="34" charset="0"/>
              </a:rPr>
              <a:t>$</a:t>
            </a:r>
            <a:r>
              <a:rPr lang="en-US" sz="2400" b="1">
                <a:latin typeface="Verdana" pitchFamily="34" charset="0"/>
              </a:rPr>
              <a:t>350</a:t>
            </a:r>
            <a:r>
              <a:rPr lang="en-US" sz="2400">
                <a:latin typeface="Verdana" pitchFamily="34" charset="0"/>
              </a:rPr>
              <a:t>         100% 	</a:t>
            </a:r>
            <a:r>
              <a:rPr lang="en-US" sz="2400" b="1">
                <a:latin typeface="Verdana" pitchFamily="34" charset="0"/>
              </a:rPr>
              <a:t>$0</a:t>
            </a:r>
            <a:r>
              <a:rPr lang="en-US" sz="2400">
                <a:latin typeface="Verdana" pitchFamily="34" charset="0"/>
              </a:rPr>
              <a:t> </a:t>
            </a:r>
          </a:p>
          <a:p>
            <a:pPr marL="457200" indent="-457200">
              <a:buFontTx/>
              <a:buChar char="•"/>
              <a:defRPr/>
            </a:pPr>
            <a:r>
              <a:rPr lang="en-US" sz="2400">
                <a:latin typeface="Verdana" pitchFamily="34" charset="0"/>
              </a:rPr>
              <a:t>$</a:t>
            </a:r>
            <a:r>
              <a:rPr lang="en-US" sz="2400" b="1">
                <a:latin typeface="Verdana" pitchFamily="34" charset="0"/>
              </a:rPr>
              <a:t>500		</a:t>
            </a:r>
            <a:r>
              <a:rPr lang="en-US" sz="2400">
                <a:latin typeface="Verdana" pitchFamily="34" charset="0"/>
              </a:rPr>
              <a:t>$</a:t>
            </a:r>
            <a:r>
              <a:rPr lang="en-US" sz="2400" b="1">
                <a:latin typeface="Verdana" pitchFamily="34" charset="0"/>
              </a:rPr>
              <a:t>350</a:t>
            </a:r>
            <a:r>
              <a:rPr lang="en-US" sz="2400">
                <a:latin typeface="Verdana" pitchFamily="34" charset="0"/>
              </a:rPr>
              <a:t> 	 70%	 	</a:t>
            </a:r>
            <a:r>
              <a:rPr lang="en-US" sz="2400" b="1">
                <a:solidFill>
                  <a:srgbClr val="006600"/>
                </a:solidFill>
                <a:latin typeface="Verdana" pitchFamily="34" charset="0"/>
              </a:rPr>
              <a:t>$150</a:t>
            </a:r>
            <a:endParaRPr lang="en-US" sz="2400">
              <a:latin typeface="Verdana" pitchFamily="34" charset="0"/>
            </a:endParaRPr>
          </a:p>
          <a:p>
            <a:pPr marL="457200" indent="-457200">
              <a:buFontTx/>
              <a:buChar char="•"/>
              <a:defRPr/>
            </a:pPr>
            <a:r>
              <a:rPr lang="en-US" sz="2400">
                <a:latin typeface="Verdana" pitchFamily="34" charset="0"/>
              </a:rPr>
              <a:t>$</a:t>
            </a:r>
            <a:r>
              <a:rPr lang="en-US" sz="2400" b="1">
                <a:latin typeface="Verdana" pitchFamily="34" charset="0"/>
              </a:rPr>
              <a:t>1,000		</a:t>
            </a:r>
            <a:r>
              <a:rPr lang="en-US" sz="2400">
                <a:latin typeface="Verdana" pitchFamily="34" charset="0"/>
              </a:rPr>
              <a:t>$</a:t>
            </a:r>
            <a:r>
              <a:rPr lang="en-US" sz="2400" b="1">
                <a:latin typeface="Verdana" pitchFamily="34" charset="0"/>
              </a:rPr>
              <a:t>350</a:t>
            </a:r>
            <a:r>
              <a:rPr lang="en-US" sz="2400">
                <a:latin typeface="Verdana" pitchFamily="34" charset="0"/>
              </a:rPr>
              <a:t> 	 35%		</a:t>
            </a:r>
            <a:r>
              <a:rPr lang="en-US" sz="2400" b="1">
                <a:solidFill>
                  <a:srgbClr val="006600"/>
                </a:solidFill>
                <a:latin typeface="Verdana" pitchFamily="34" charset="0"/>
              </a:rPr>
              <a:t>$650</a:t>
            </a:r>
            <a:endParaRPr lang="en-US" sz="2400">
              <a:latin typeface="Verdana" pitchFamily="34" charset="0"/>
            </a:endParaRPr>
          </a:p>
          <a:p>
            <a:pPr marL="457200" indent="-457200">
              <a:buFontTx/>
              <a:buChar char="•"/>
              <a:defRPr/>
            </a:pPr>
            <a:r>
              <a:rPr lang="en-US" sz="2400">
                <a:latin typeface="Verdana" pitchFamily="34" charset="0"/>
              </a:rPr>
              <a:t>$</a:t>
            </a:r>
            <a:r>
              <a:rPr lang="en-US" sz="2400" b="1">
                <a:latin typeface="Verdana" pitchFamily="34" charset="0"/>
              </a:rPr>
              <a:t>5,000		</a:t>
            </a:r>
            <a:r>
              <a:rPr lang="en-US" sz="2400">
                <a:latin typeface="Verdana" pitchFamily="34" charset="0"/>
              </a:rPr>
              <a:t>$</a:t>
            </a:r>
            <a:r>
              <a:rPr lang="en-US" sz="2400" b="1">
                <a:latin typeface="Verdana" pitchFamily="34" charset="0"/>
              </a:rPr>
              <a:t>350</a:t>
            </a:r>
            <a:r>
              <a:rPr lang="en-US" sz="2400">
                <a:latin typeface="Verdana" pitchFamily="34" charset="0"/>
              </a:rPr>
              <a:t> 	   7%		</a:t>
            </a:r>
            <a:r>
              <a:rPr lang="en-US" sz="2400" b="1">
                <a:solidFill>
                  <a:srgbClr val="006600"/>
                </a:solidFill>
                <a:latin typeface="Verdana" pitchFamily="34" charset="0"/>
              </a:rPr>
              <a:t>$4,650</a:t>
            </a:r>
            <a:endParaRPr lang="en-US" sz="2400">
              <a:latin typeface="Verdana" pitchFamily="34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304800" y="3962400"/>
            <a:ext cx="8610600" cy="24003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>
              <a:defRPr/>
            </a:pPr>
            <a:r>
              <a:rPr 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ax</a:t>
            </a:r>
            <a:r>
              <a:rPr 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of 20% per week (Proportional Tax)</a:t>
            </a:r>
          </a:p>
          <a:p>
            <a:pPr marL="457200" indent="-457200">
              <a:defRPr/>
            </a:pPr>
            <a:r>
              <a:rPr lang="en-US" sz="2400" dirty="0">
                <a:latin typeface="Verdana" pitchFamily="34" charset="0"/>
              </a:rPr>
              <a:t>   Income	      Amount of Tax       Amount to live on</a:t>
            </a:r>
          </a:p>
          <a:p>
            <a:pPr marL="457200" indent="-457200">
              <a:buFontTx/>
              <a:buChar char="•"/>
              <a:defRPr/>
            </a:pPr>
            <a:r>
              <a:rPr lang="en-US" sz="2400" dirty="0">
                <a:latin typeface="Verdana" pitchFamily="34" charset="0"/>
              </a:rPr>
              <a:t>$</a:t>
            </a:r>
            <a:r>
              <a:rPr lang="en-US" sz="2400" b="1" dirty="0">
                <a:latin typeface="Verdana" pitchFamily="34" charset="0"/>
              </a:rPr>
              <a:t>200		</a:t>
            </a:r>
            <a:r>
              <a:rPr lang="en-US" sz="2400" dirty="0">
                <a:latin typeface="Verdana" pitchFamily="34" charset="0"/>
              </a:rPr>
              <a:t>$</a:t>
            </a:r>
            <a:r>
              <a:rPr lang="en-US" sz="2400" b="1" dirty="0">
                <a:latin typeface="Verdana" pitchFamily="34" charset="0"/>
              </a:rPr>
              <a:t>40</a:t>
            </a:r>
            <a:r>
              <a:rPr lang="en-US" sz="2400" dirty="0">
                <a:latin typeface="Verdana" pitchFamily="34" charset="0"/>
              </a:rPr>
              <a:t> 			</a:t>
            </a:r>
            <a:r>
              <a:rPr lang="en-US" sz="2400" dirty="0">
                <a:solidFill>
                  <a:srgbClr val="006600"/>
                </a:solidFill>
                <a:latin typeface="Verdana" pitchFamily="34" charset="0"/>
              </a:rPr>
              <a:t>$</a:t>
            </a:r>
            <a:r>
              <a:rPr lang="en-US" sz="2400" b="1" dirty="0">
                <a:solidFill>
                  <a:srgbClr val="006600"/>
                </a:solidFill>
                <a:latin typeface="Verdana" pitchFamily="34" charset="0"/>
              </a:rPr>
              <a:t>160</a:t>
            </a:r>
            <a:r>
              <a:rPr lang="en-US" dirty="0">
                <a:latin typeface="Verdana" pitchFamily="34" charset="0"/>
              </a:rPr>
              <a:t> </a:t>
            </a:r>
          </a:p>
          <a:p>
            <a:pPr marL="457200" indent="-457200">
              <a:buFontTx/>
              <a:buChar char="•"/>
              <a:defRPr/>
            </a:pPr>
            <a:r>
              <a:rPr lang="en-US" sz="2400" dirty="0">
                <a:latin typeface="Verdana" pitchFamily="34" charset="0"/>
              </a:rPr>
              <a:t>$</a:t>
            </a:r>
            <a:r>
              <a:rPr lang="en-US" sz="2400" b="1" dirty="0">
                <a:latin typeface="Verdana" pitchFamily="34" charset="0"/>
              </a:rPr>
              <a:t>350</a:t>
            </a:r>
            <a:r>
              <a:rPr lang="en-US" sz="2400" dirty="0">
                <a:latin typeface="Verdana" pitchFamily="34" charset="0"/>
              </a:rPr>
              <a:t>		$</a:t>
            </a:r>
            <a:r>
              <a:rPr lang="en-US" sz="2400" b="1" dirty="0">
                <a:latin typeface="Verdana" pitchFamily="34" charset="0"/>
              </a:rPr>
              <a:t>70</a:t>
            </a:r>
            <a:r>
              <a:rPr lang="en-US" sz="2400" dirty="0">
                <a:latin typeface="Verdana" pitchFamily="34" charset="0"/>
              </a:rPr>
              <a:t> 		</a:t>
            </a:r>
            <a:r>
              <a:rPr lang="en-US" sz="2400" dirty="0">
                <a:solidFill>
                  <a:srgbClr val="006600"/>
                </a:solidFill>
                <a:latin typeface="Verdana" pitchFamily="34" charset="0"/>
              </a:rPr>
              <a:t>	$</a:t>
            </a:r>
            <a:r>
              <a:rPr lang="en-US" sz="2400" b="1" dirty="0">
                <a:solidFill>
                  <a:srgbClr val="006600"/>
                </a:solidFill>
                <a:latin typeface="Verdana" pitchFamily="34" charset="0"/>
              </a:rPr>
              <a:t>280</a:t>
            </a:r>
            <a:endParaRPr lang="en-US" dirty="0">
              <a:latin typeface="Verdana" pitchFamily="34" charset="0"/>
            </a:endParaRPr>
          </a:p>
          <a:p>
            <a:pPr marL="457200" indent="-457200">
              <a:buFontTx/>
              <a:buChar char="•"/>
              <a:defRPr/>
            </a:pPr>
            <a:r>
              <a:rPr lang="en-US" sz="2400" dirty="0">
                <a:latin typeface="Verdana" pitchFamily="34" charset="0"/>
              </a:rPr>
              <a:t>$</a:t>
            </a:r>
            <a:r>
              <a:rPr lang="en-US" sz="2400" b="1" dirty="0">
                <a:latin typeface="Verdana" pitchFamily="34" charset="0"/>
              </a:rPr>
              <a:t>500</a:t>
            </a:r>
            <a:r>
              <a:rPr lang="en-US" sz="2400" dirty="0">
                <a:latin typeface="Verdana" pitchFamily="34" charset="0"/>
              </a:rPr>
              <a:t>		$</a:t>
            </a:r>
            <a:r>
              <a:rPr lang="en-US" sz="2400" b="1" dirty="0">
                <a:latin typeface="Verdana" pitchFamily="34" charset="0"/>
              </a:rPr>
              <a:t>100</a:t>
            </a:r>
            <a:r>
              <a:rPr lang="en-US" sz="2400" dirty="0">
                <a:latin typeface="Verdana" pitchFamily="34" charset="0"/>
              </a:rPr>
              <a:t> 		</a:t>
            </a:r>
            <a:r>
              <a:rPr lang="en-US" sz="2400" dirty="0">
                <a:solidFill>
                  <a:srgbClr val="006600"/>
                </a:solidFill>
                <a:latin typeface="Verdana" pitchFamily="34" charset="0"/>
              </a:rPr>
              <a:t>$</a:t>
            </a:r>
            <a:r>
              <a:rPr lang="en-US" sz="2400" b="1" dirty="0">
                <a:solidFill>
                  <a:srgbClr val="006600"/>
                </a:solidFill>
                <a:latin typeface="Verdana" pitchFamily="34" charset="0"/>
              </a:rPr>
              <a:t>400</a:t>
            </a:r>
            <a:r>
              <a:rPr lang="en-US" sz="2400" dirty="0">
                <a:latin typeface="Verdana" pitchFamily="34" charset="0"/>
              </a:rPr>
              <a:t> </a:t>
            </a:r>
          </a:p>
          <a:p>
            <a:pPr marL="457200" indent="-457200">
              <a:buFontTx/>
              <a:buChar char="•"/>
              <a:defRPr/>
            </a:pPr>
            <a:r>
              <a:rPr lang="en-US" sz="2400" dirty="0">
                <a:latin typeface="Verdana" pitchFamily="34" charset="0"/>
              </a:rPr>
              <a:t>$</a:t>
            </a:r>
            <a:r>
              <a:rPr lang="en-US" sz="2400" b="1" dirty="0">
                <a:latin typeface="Verdana" pitchFamily="34" charset="0"/>
              </a:rPr>
              <a:t>1,000</a:t>
            </a:r>
            <a:r>
              <a:rPr lang="en-US" sz="2400" dirty="0">
                <a:latin typeface="Verdana" pitchFamily="34" charset="0"/>
              </a:rPr>
              <a:t>		$</a:t>
            </a:r>
            <a:r>
              <a:rPr lang="en-US" sz="2400" b="1" dirty="0">
                <a:latin typeface="Verdana" pitchFamily="34" charset="0"/>
              </a:rPr>
              <a:t>200</a:t>
            </a:r>
            <a:r>
              <a:rPr lang="en-US" sz="2400" dirty="0">
                <a:latin typeface="Verdana" pitchFamily="34" charset="0"/>
              </a:rPr>
              <a:t> 		</a:t>
            </a:r>
            <a:r>
              <a:rPr lang="en-US" sz="2400" dirty="0">
                <a:solidFill>
                  <a:srgbClr val="006600"/>
                </a:solidFill>
                <a:latin typeface="Verdana" pitchFamily="34" charset="0"/>
              </a:rPr>
              <a:t>$</a:t>
            </a:r>
            <a:r>
              <a:rPr lang="en-US" sz="2400" b="1" dirty="0">
                <a:solidFill>
                  <a:srgbClr val="006600"/>
                </a:solidFill>
                <a:latin typeface="Verdana" pitchFamily="34" charset="0"/>
              </a:rPr>
              <a:t>800</a:t>
            </a:r>
            <a:r>
              <a:rPr lang="en-US" sz="2400" dirty="0">
                <a:latin typeface="Verdana" pitchFamily="34" charset="0"/>
              </a:rPr>
              <a:t> </a:t>
            </a:r>
          </a:p>
          <a:p>
            <a:pPr marL="457200" indent="-457200">
              <a:buFontTx/>
              <a:buChar char="•"/>
              <a:defRPr/>
            </a:pPr>
            <a:r>
              <a:rPr lang="en-US" sz="2400" dirty="0">
                <a:latin typeface="Verdana" pitchFamily="34" charset="0"/>
              </a:rPr>
              <a:t>$</a:t>
            </a:r>
            <a:r>
              <a:rPr lang="en-US" sz="2400" b="1" dirty="0">
                <a:latin typeface="Verdana" pitchFamily="34" charset="0"/>
              </a:rPr>
              <a:t>5,000</a:t>
            </a:r>
            <a:r>
              <a:rPr lang="en-US" sz="2400" dirty="0">
                <a:latin typeface="Verdana" pitchFamily="34" charset="0"/>
              </a:rPr>
              <a:t>		$</a:t>
            </a:r>
            <a:r>
              <a:rPr lang="en-US" sz="2400" b="1" dirty="0">
                <a:latin typeface="Verdana" pitchFamily="34" charset="0"/>
              </a:rPr>
              <a:t>1,000</a:t>
            </a:r>
            <a:r>
              <a:rPr lang="en-US" sz="2400" dirty="0">
                <a:latin typeface="Verdana" pitchFamily="34" charset="0"/>
              </a:rPr>
              <a:t> 		</a:t>
            </a:r>
            <a:r>
              <a:rPr lang="en-US" sz="2400" dirty="0">
                <a:solidFill>
                  <a:srgbClr val="006600"/>
                </a:solidFill>
                <a:latin typeface="Verdana" pitchFamily="34" charset="0"/>
              </a:rPr>
              <a:t>$</a:t>
            </a:r>
            <a:r>
              <a:rPr lang="en-US" sz="2400" b="1" dirty="0">
                <a:solidFill>
                  <a:srgbClr val="006600"/>
                </a:solidFill>
                <a:latin typeface="Verdana" pitchFamily="34" charset="0"/>
              </a:rPr>
              <a:t>4,000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112650" name="Slide Number Placeholder 9"/>
          <p:cNvSpPr txBox="1">
            <a:spLocks noGrp="1"/>
          </p:cNvSpPr>
          <p:nvPr/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C4E2FBB5-25CF-4C3E-98F9-79D0220FEA7D}" type="slidenum">
              <a:rPr lang="en-US" sz="1400">
                <a:latin typeface="Times New Roman" pitchFamily="18" charset="0"/>
              </a:rPr>
              <a:pPr algn="r"/>
              <a:t>13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539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 autoUpdateAnimBg="0"/>
      <p:bldP spid="2458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0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Federal Income Tax Debate</a:t>
            </a:r>
            <a:r>
              <a:rPr lang="en-US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8458200" y="1562100"/>
            <a:ext cx="228600" cy="428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1390650" y="5810250"/>
            <a:ext cx="737235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228600" y="4191000"/>
            <a:ext cx="891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/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This is our current system. Is it fair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?</a:t>
            </a:r>
            <a:endParaRPr lang="en-US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25000" r="33125" b="47000"/>
          <a:stretch>
            <a:fillRect/>
          </a:stretch>
        </p:blipFill>
        <p:spPr bwMode="auto">
          <a:xfrm>
            <a:off x="0" y="1143000"/>
            <a:ext cx="9144000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24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624681" y="0"/>
            <a:ext cx="789463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Sources of Government Revenue:</a:t>
            </a:r>
            <a:endParaRPr lang="en-US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8547" name="Rectangle 4" descr="Papyrus"/>
          <p:cNvSpPr>
            <a:spLocks noChangeArrowheads="1"/>
          </p:cNvSpPr>
          <p:nvPr/>
        </p:nvSpPr>
        <p:spPr bwMode="auto">
          <a:xfrm>
            <a:off x="0" y="2286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457200" indent="-457200" algn="ctr"/>
            <a:endParaRPr lang="en-US" sz="1200">
              <a:latin typeface="Verdana" pitchFamily="34" charset="0"/>
            </a:endParaRPr>
          </a:p>
        </p:txBody>
      </p:sp>
      <p:sp>
        <p:nvSpPr>
          <p:cNvPr id="22533" name="Rectangle 5" descr="Papyrus"/>
          <p:cNvSpPr>
            <a:spLocks noChangeArrowheads="1"/>
          </p:cNvSpPr>
          <p:nvPr/>
        </p:nvSpPr>
        <p:spPr bwMode="auto">
          <a:xfrm>
            <a:off x="0" y="19050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2400">
                <a:solidFill>
                  <a:srgbClr val="0000FF"/>
                </a:solidFill>
                <a:latin typeface="Signboard" pitchFamily="2" charset="0"/>
              </a:rPr>
              <a:t>                </a:t>
            </a:r>
            <a:endParaRPr lang="en-US" sz="2000" b="1" i="1">
              <a:latin typeface="Verdana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5400" y="291105"/>
            <a:ext cx="9118600" cy="71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ctr"/>
            <a:endParaRPr lang="en-US" sz="800" dirty="0">
              <a:solidFill>
                <a:srgbClr val="000099"/>
              </a:solidFill>
              <a:latin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800" b="1" dirty="0" smtClean="0">
                <a:latin typeface="Times New Roman" pitchFamily="18" charset="0"/>
              </a:rPr>
              <a:t>Individual Income Tax: </a:t>
            </a:r>
            <a:r>
              <a:rPr lang="en-US" sz="2800" b="1" dirty="0" smtClean="0">
                <a:solidFill>
                  <a:srgbClr val="990000"/>
                </a:solidFill>
                <a:latin typeface="Times New Roman" pitchFamily="18" charset="0"/>
              </a:rPr>
              <a:t>State and Federal; Higher income levels pay higher amount of tax (progressive)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</a:endParaRPr>
          </a:p>
          <a:p>
            <a:pPr marL="457200" indent="-457200"/>
            <a:r>
              <a:rPr lang="en-US" sz="2800" b="1" dirty="0">
                <a:latin typeface="Times New Roman" pitchFamily="18" charset="0"/>
              </a:rPr>
              <a:t>2. </a:t>
            </a:r>
            <a:r>
              <a:rPr lang="en-US" sz="2800" b="1" dirty="0" smtClean="0">
                <a:latin typeface="Times New Roman" pitchFamily="18" charset="0"/>
              </a:rPr>
              <a:t>Payroll taxes: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Tax on wages that firms pay their workers (social security,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medicare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)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marL="514350" indent="-514350">
              <a:buAutoNum type="arabicPeriod" startAt="3"/>
            </a:pPr>
            <a:r>
              <a:rPr lang="en-US" sz="2800" b="1" dirty="0" smtClean="0">
                <a:latin typeface="Times New Roman" pitchFamily="18" charset="0"/>
              </a:rPr>
              <a:t>Excise Taxes: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Taxes on the sale of specific goods such as cigarettes, gasoline, alcohol.</a:t>
            </a:r>
          </a:p>
          <a:p>
            <a:pPr marL="514350" indent="-514350">
              <a:buAutoNum type="arabicPeriod" startAt="4"/>
            </a:pPr>
            <a:r>
              <a:rPr lang="en-US" sz="2800" b="1" dirty="0" smtClean="0">
                <a:latin typeface="Times New Roman" pitchFamily="18" charset="0"/>
              </a:rPr>
              <a:t>Property Taxes: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Tax on land and improvements</a:t>
            </a:r>
          </a:p>
          <a:p>
            <a:pPr marL="514350" indent="-514350">
              <a:buAutoNum type="arabicPeriod" startAt="4"/>
            </a:pPr>
            <a:r>
              <a:rPr lang="en-US" sz="2800" b="1" dirty="0" smtClean="0">
                <a:latin typeface="Times New Roman" pitchFamily="18" charset="0"/>
              </a:rPr>
              <a:t>Estate taxes: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Tax on transfer of the estate of a deceased person</a:t>
            </a:r>
          </a:p>
          <a:p>
            <a:pPr marL="514350" indent="-514350">
              <a:buAutoNum type="arabicPeriod" startAt="4"/>
            </a:pPr>
            <a:r>
              <a:rPr lang="en-US" sz="2800" b="1" dirty="0" smtClean="0">
                <a:latin typeface="Times New Roman" pitchFamily="18" charset="0"/>
              </a:rPr>
              <a:t>Corporate Income Tax: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Taxes paid by businesses that are structured as corporations (in addition to personal taxes paid by the people that work there or receive dividends)</a:t>
            </a:r>
          </a:p>
          <a:p>
            <a:pPr marL="514350" indent="-514350">
              <a:buAutoNum type="arabicPeriod" startAt="4"/>
            </a:pPr>
            <a:r>
              <a:rPr lang="en-US" sz="2800" b="1" dirty="0" smtClean="0">
                <a:latin typeface="Times New Roman" pitchFamily="18" charset="0"/>
              </a:rPr>
              <a:t>Customs Duties: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Taxes paid on goods that are imported or exported</a:t>
            </a:r>
          </a:p>
          <a:p>
            <a:pPr marL="514350" indent="-514350">
              <a:buAutoNum type="arabicPeriod" startAt="3"/>
            </a:pP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8551" name="Slide Number Placeholder 6"/>
          <p:cNvSpPr txBox="1">
            <a:spLocks noGrp="1"/>
          </p:cNvSpPr>
          <p:nvPr/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6805EE8-FD1E-48AB-8845-23F276EFB770}" type="slidenum">
              <a:rPr lang="en-US" sz="1400">
                <a:latin typeface="Times New Roman" pitchFamily="18" charset="0"/>
              </a:rPr>
              <a:pPr algn="r"/>
              <a:t>15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05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 bldLvl="2" autoUpdateAnimBg="0"/>
      <p:bldP spid="22534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Receipts of the Federal Government...</a:t>
            </a:r>
          </a:p>
        </p:txBody>
      </p:sp>
      <p:grpSp>
        <p:nvGrpSpPr>
          <p:cNvPr id="17452" name="Group 44"/>
          <p:cNvGrpSpPr>
            <a:grpSpLocks/>
          </p:cNvGrpSpPr>
          <p:nvPr/>
        </p:nvGrpSpPr>
        <p:grpSpPr bwMode="auto">
          <a:xfrm>
            <a:off x="1927225" y="3713163"/>
            <a:ext cx="4244975" cy="1962150"/>
            <a:chOff x="1027" y="2339"/>
            <a:chExt cx="2674" cy="1236"/>
          </a:xfrm>
        </p:grpSpPr>
        <p:sp>
          <p:nvSpPr>
            <p:cNvPr id="17431" name="Freeform 23"/>
            <p:cNvSpPr>
              <a:spLocks/>
            </p:cNvSpPr>
            <p:nvPr/>
          </p:nvSpPr>
          <p:spPr bwMode="auto">
            <a:xfrm>
              <a:off x="1027" y="2440"/>
              <a:ext cx="2663" cy="1135"/>
            </a:xfrm>
            <a:custGeom>
              <a:avLst/>
              <a:gdLst>
                <a:gd name="T0" fmla="*/ 2648 w 2663"/>
                <a:gd name="T1" fmla="*/ 583 h 1135"/>
                <a:gd name="T2" fmla="*/ 2632 w 2663"/>
                <a:gd name="T3" fmla="*/ 605 h 1135"/>
                <a:gd name="T4" fmla="*/ 2599 w 2663"/>
                <a:gd name="T5" fmla="*/ 629 h 1135"/>
                <a:gd name="T6" fmla="*/ 2560 w 2663"/>
                <a:gd name="T7" fmla="*/ 649 h 1135"/>
                <a:gd name="T8" fmla="*/ 2519 w 2663"/>
                <a:gd name="T9" fmla="*/ 660 h 1135"/>
                <a:gd name="T10" fmla="*/ 2466 w 2663"/>
                <a:gd name="T11" fmla="*/ 672 h 1135"/>
                <a:gd name="T12" fmla="*/ 2405 w 2663"/>
                <a:gd name="T13" fmla="*/ 680 h 1135"/>
                <a:gd name="T14" fmla="*/ 2341 w 2663"/>
                <a:gd name="T15" fmla="*/ 684 h 1135"/>
                <a:gd name="T16" fmla="*/ 2269 w 2663"/>
                <a:gd name="T17" fmla="*/ 682 h 1135"/>
                <a:gd name="T18" fmla="*/ 2191 w 2663"/>
                <a:gd name="T19" fmla="*/ 679 h 1135"/>
                <a:gd name="T20" fmla="*/ 2109 w 2663"/>
                <a:gd name="T21" fmla="*/ 671 h 1135"/>
                <a:gd name="T22" fmla="*/ 2018 w 2663"/>
                <a:gd name="T23" fmla="*/ 659 h 1135"/>
                <a:gd name="T24" fmla="*/ 1923 w 2663"/>
                <a:gd name="T25" fmla="*/ 645 h 1135"/>
                <a:gd name="T26" fmla="*/ 1826 w 2663"/>
                <a:gd name="T27" fmla="*/ 623 h 1135"/>
                <a:gd name="T28" fmla="*/ 1723 w 2663"/>
                <a:gd name="T29" fmla="*/ 603 h 1135"/>
                <a:gd name="T30" fmla="*/ 1617 w 2663"/>
                <a:gd name="T31" fmla="*/ 574 h 1135"/>
                <a:gd name="T32" fmla="*/ 1508 w 2663"/>
                <a:gd name="T33" fmla="*/ 546 h 1135"/>
                <a:gd name="T34" fmla="*/ 1396 w 2663"/>
                <a:gd name="T35" fmla="*/ 514 h 1135"/>
                <a:gd name="T36" fmla="*/ 1285 w 2663"/>
                <a:gd name="T37" fmla="*/ 478 h 1135"/>
                <a:gd name="T38" fmla="*/ 1173 w 2663"/>
                <a:gd name="T39" fmla="*/ 440 h 1135"/>
                <a:gd name="T40" fmla="*/ 1055 w 2663"/>
                <a:gd name="T41" fmla="*/ 399 h 1135"/>
                <a:gd name="T42" fmla="*/ 945 w 2663"/>
                <a:gd name="T43" fmla="*/ 356 h 1135"/>
                <a:gd name="T44" fmla="*/ 829 w 2663"/>
                <a:gd name="T45" fmla="*/ 313 h 1135"/>
                <a:gd name="T46" fmla="*/ 714 w 2663"/>
                <a:gd name="T47" fmla="*/ 263 h 1135"/>
                <a:gd name="T48" fmla="*/ 604 w 2663"/>
                <a:gd name="T49" fmla="*/ 214 h 1135"/>
                <a:gd name="T50" fmla="*/ 494 w 2663"/>
                <a:gd name="T51" fmla="*/ 163 h 1135"/>
                <a:gd name="T52" fmla="*/ 387 w 2663"/>
                <a:gd name="T53" fmla="*/ 110 h 1135"/>
                <a:gd name="T54" fmla="*/ 280 w 2663"/>
                <a:gd name="T55" fmla="*/ 59 h 1135"/>
                <a:gd name="T56" fmla="*/ 181 w 2663"/>
                <a:gd name="T57" fmla="*/ 0 h 1135"/>
                <a:gd name="T58" fmla="*/ 74 w 2663"/>
                <a:gd name="T59" fmla="*/ 492 h 1135"/>
                <a:gd name="T60" fmla="*/ 177 w 2663"/>
                <a:gd name="T61" fmla="*/ 545 h 1135"/>
                <a:gd name="T62" fmla="*/ 283 w 2663"/>
                <a:gd name="T63" fmla="*/ 600 h 1135"/>
                <a:gd name="T64" fmla="*/ 392 w 2663"/>
                <a:gd name="T65" fmla="*/ 649 h 1135"/>
                <a:gd name="T66" fmla="*/ 505 w 2663"/>
                <a:gd name="T67" fmla="*/ 701 h 1135"/>
                <a:gd name="T68" fmla="*/ 617 w 2663"/>
                <a:gd name="T69" fmla="*/ 750 h 1135"/>
                <a:gd name="T70" fmla="*/ 734 w 2663"/>
                <a:gd name="T71" fmla="*/ 795 h 1135"/>
                <a:gd name="T72" fmla="*/ 849 w 2663"/>
                <a:gd name="T73" fmla="*/ 837 h 1135"/>
                <a:gd name="T74" fmla="*/ 961 w 2663"/>
                <a:gd name="T75" fmla="*/ 881 h 1135"/>
                <a:gd name="T76" fmla="*/ 1074 w 2663"/>
                <a:gd name="T77" fmla="*/ 920 h 1135"/>
                <a:gd name="T78" fmla="*/ 1187 w 2663"/>
                <a:gd name="T79" fmla="*/ 955 h 1135"/>
                <a:gd name="T80" fmla="*/ 1300 w 2663"/>
                <a:gd name="T81" fmla="*/ 988 h 1135"/>
                <a:gd name="T82" fmla="*/ 1409 w 2663"/>
                <a:gd name="T83" fmla="*/ 1020 h 1135"/>
                <a:gd name="T84" fmla="*/ 1516 w 2663"/>
                <a:gd name="T85" fmla="*/ 1047 h 1135"/>
                <a:gd name="T86" fmla="*/ 1618 w 2663"/>
                <a:gd name="T87" fmla="*/ 1070 h 1135"/>
                <a:gd name="T88" fmla="*/ 1718 w 2663"/>
                <a:gd name="T89" fmla="*/ 1089 h 1135"/>
                <a:gd name="T90" fmla="*/ 1812 w 2663"/>
                <a:gd name="T91" fmla="*/ 1106 h 1135"/>
                <a:gd name="T92" fmla="*/ 1903 w 2663"/>
                <a:gd name="T93" fmla="*/ 1118 h 1135"/>
                <a:gd name="T94" fmla="*/ 1989 w 2663"/>
                <a:gd name="T95" fmla="*/ 1127 h 1135"/>
                <a:gd name="T96" fmla="*/ 2067 w 2663"/>
                <a:gd name="T97" fmla="*/ 1132 h 1135"/>
                <a:gd name="T98" fmla="*/ 2141 w 2663"/>
                <a:gd name="T99" fmla="*/ 1132 h 1135"/>
                <a:gd name="T100" fmla="*/ 2208 w 2663"/>
                <a:gd name="T101" fmla="*/ 1132 h 1135"/>
                <a:gd name="T102" fmla="*/ 2269 w 2663"/>
                <a:gd name="T103" fmla="*/ 1126 h 1135"/>
                <a:gd name="T104" fmla="*/ 2324 w 2663"/>
                <a:gd name="T105" fmla="*/ 1114 h 1135"/>
                <a:gd name="T106" fmla="*/ 2369 w 2663"/>
                <a:gd name="T107" fmla="*/ 1101 h 1135"/>
                <a:gd name="T108" fmla="*/ 2410 w 2663"/>
                <a:gd name="T109" fmla="*/ 1085 h 1135"/>
                <a:gd name="T110" fmla="*/ 2442 w 2663"/>
                <a:gd name="T111" fmla="*/ 1062 h 1135"/>
                <a:gd name="T112" fmla="*/ 2464 w 2663"/>
                <a:gd name="T113" fmla="*/ 1038 h 1135"/>
                <a:gd name="T114" fmla="*/ 2481 w 2663"/>
                <a:gd name="T115" fmla="*/ 1011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3" h="1135">
                  <a:moveTo>
                    <a:pt x="2662" y="560"/>
                  </a:moveTo>
                  <a:lnTo>
                    <a:pt x="2660" y="567"/>
                  </a:lnTo>
                  <a:lnTo>
                    <a:pt x="2654" y="574"/>
                  </a:lnTo>
                  <a:lnTo>
                    <a:pt x="2648" y="583"/>
                  </a:lnTo>
                  <a:lnTo>
                    <a:pt x="2646" y="589"/>
                  </a:lnTo>
                  <a:lnTo>
                    <a:pt x="2642" y="595"/>
                  </a:lnTo>
                  <a:lnTo>
                    <a:pt x="2637" y="601"/>
                  </a:lnTo>
                  <a:lnTo>
                    <a:pt x="2632" y="605"/>
                  </a:lnTo>
                  <a:lnTo>
                    <a:pt x="2622" y="612"/>
                  </a:lnTo>
                  <a:lnTo>
                    <a:pt x="2615" y="618"/>
                  </a:lnTo>
                  <a:lnTo>
                    <a:pt x="2609" y="623"/>
                  </a:lnTo>
                  <a:lnTo>
                    <a:pt x="2599" y="629"/>
                  </a:lnTo>
                  <a:lnTo>
                    <a:pt x="2591" y="635"/>
                  </a:lnTo>
                  <a:lnTo>
                    <a:pt x="2582" y="637"/>
                  </a:lnTo>
                  <a:lnTo>
                    <a:pt x="2572" y="642"/>
                  </a:lnTo>
                  <a:lnTo>
                    <a:pt x="2560" y="649"/>
                  </a:lnTo>
                  <a:lnTo>
                    <a:pt x="2550" y="651"/>
                  </a:lnTo>
                  <a:lnTo>
                    <a:pt x="2541" y="655"/>
                  </a:lnTo>
                  <a:lnTo>
                    <a:pt x="2532" y="659"/>
                  </a:lnTo>
                  <a:lnTo>
                    <a:pt x="2519" y="660"/>
                  </a:lnTo>
                  <a:lnTo>
                    <a:pt x="2506" y="664"/>
                  </a:lnTo>
                  <a:lnTo>
                    <a:pt x="2494" y="668"/>
                  </a:lnTo>
                  <a:lnTo>
                    <a:pt x="2479" y="673"/>
                  </a:lnTo>
                  <a:lnTo>
                    <a:pt x="2466" y="672"/>
                  </a:lnTo>
                  <a:lnTo>
                    <a:pt x="2451" y="674"/>
                  </a:lnTo>
                  <a:lnTo>
                    <a:pt x="2437" y="675"/>
                  </a:lnTo>
                  <a:lnTo>
                    <a:pt x="2421" y="676"/>
                  </a:lnTo>
                  <a:lnTo>
                    <a:pt x="2405" y="680"/>
                  </a:lnTo>
                  <a:lnTo>
                    <a:pt x="2392" y="681"/>
                  </a:lnTo>
                  <a:lnTo>
                    <a:pt x="2376" y="681"/>
                  </a:lnTo>
                  <a:lnTo>
                    <a:pt x="2358" y="684"/>
                  </a:lnTo>
                  <a:lnTo>
                    <a:pt x="2341" y="684"/>
                  </a:lnTo>
                  <a:lnTo>
                    <a:pt x="2323" y="684"/>
                  </a:lnTo>
                  <a:lnTo>
                    <a:pt x="2307" y="685"/>
                  </a:lnTo>
                  <a:lnTo>
                    <a:pt x="2290" y="684"/>
                  </a:lnTo>
                  <a:lnTo>
                    <a:pt x="2269" y="682"/>
                  </a:lnTo>
                  <a:lnTo>
                    <a:pt x="2249" y="682"/>
                  </a:lnTo>
                  <a:lnTo>
                    <a:pt x="2231" y="680"/>
                  </a:lnTo>
                  <a:lnTo>
                    <a:pt x="2211" y="679"/>
                  </a:lnTo>
                  <a:lnTo>
                    <a:pt x="2191" y="679"/>
                  </a:lnTo>
                  <a:lnTo>
                    <a:pt x="2169" y="677"/>
                  </a:lnTo>
                  <a:lnTo>
                    <a:pt x="2149" y="673"/>
                  </a:lnTo>
                  <a:lnTo>
                    <a:pt x="2128" y="673"/>
                  </a:lnTo>
                  <a:lnTo>
                    <a:pt x="2109" y="671"/>
                  </a:lnTo>
                  <a:lnTo>
                    <a:pt x="2086" y="667"/>
                  </a:lnTo>
                  <a:lnTo>
                    <a:pt x="2064" y="664"/>
                  </a:lnTo>
                  <a:lnTo>
                    <a:pt x="2039" y="660"/>
                  </a:lnTo>
                  <a:lnTo>
                    <a:pt x="2018" y="659"/>
                  </a:lnTo>
                  <a:lnTo>
                    <a:pt x="1995" y="656"/>
                  </a:lnTo>
                  <a:lnTo>
                    <a:pt x="1971" y="650"/>
                  </a:lnTo>
                  <a:lnTo>
                    <a:pt x="1948" y="648"/>
                  </a:lnTo>
                  <a:lnTo>
                    <a:pt x="1923" y="645"/>
                  </a:lnTo>
                  <a:lnTo>
                    <a:pt x="1900" y="637"/>
                  </a:lnTo>
                  <a:lnTo>
                    <a:pt x="1876" y="634"/>
                  </a:lnTo>
                  <a:lnTo>
                    <a:pt x="1850" y="627"/>
                  </a:lnTo>
                  <a:lnTo>
                    <a:pt x="1826" y="623"/>
                  </a:lnTo>
                  <a:lnTo>
                    <a:pt x="1798" y="618"/>
                  </a:lnTo>
                  <a:lnTo>
                    <a:pt x="1773" y="612"/>
                  </a:lnTo>
                  <a:lnTo>
                    <a:pt x="1749" y="608"/>
                  </a:lnTo>
                  <a:lnTo>
                    <a:pt x="1723" y="603"/>
                  </a:lnTo>
                  <a:lnTo>
                    <a:pt x="1700" y="596"/>
                  </a:lnTo>
                  <a:lnTo>
                    <a:pt x="1673" y="590"/>
                  </a:lnTo>
                  <a:lnTo>
                    <a:pt x="1645" y="583"/>
                  </a:lnTo>
                  <a:lnTo>
                    <a:pt x="1617" y="574"/>
                  </a:lnTo>
                  <a:lnTo>
                    <a:pt x="1590" y="569"/>
                  </a:lnTo>
                  <a:lnTo>
                    <a:pt x="1563" y="559"/>
                  </a:lnTo>
                  <a:lnTo>
                    <a:pt x="1536" y="552"/>
                  </a:lnTo>
                  <a:lnTo>
                    <a:pt x="1508" y="546"/>
                  </a:lnTo>
                  <a:lnTo>
                    <a:pt x="1483" y="538"/>
                  </a:lnTo>
                  <a:lnTo>
                    <a:pt x="1451" y="530"/>
                  </a:lnTo>
                  <a:lnTo>
                    <a:pt x="1425" y="521"/>
                  </a:lnTo>
                  <a:lnTo>
                    <a:pt x="1396" y="514"/>
                  </a:lnTo>
                  <a:lnTo>
                    <a:pt x="1368" y="507"/>
                  </a:lnTo>
                  <a:lnTo>
                    <a:pt x="1344" y="494"/>
                  </a:lnTo>
                  <a:lnTo>
                    <a:pt x="1310" y="489"/>
                  </a:lnTo>
                  <a:lnTo>
                    <a:pt x="1285" y="478"/>
                  </a:lnTo>
                  <a:lnTo>
                    <a:pt x="1257" y="468"/>
                  </a:lnTo>
                  <a:lnTo>
                    <a:pt x="1228" y="461"/>
                  </a:lnTo>
                  <a:lnTo>
                    <a:pt x="1200" y="451"/>
                  </a:lnTo>
                  <a:lnTo>
                    <a:pt x="1173" y="440"/>
                  </a:lnTo>
                  <a:lnTo>
                    <a:pt x="1143" y="430"/>
                  </a:lnTo>
                  <a:lnTo>
                    <a:pt x="1115" y="419"/>
                  </a:lnTo>
                  <a:lnTo>
                    <a:pt x="1087" y="408"/>
                  </a:lnTo>
                  <a:lnTo>
                    <a:pt x="1055" y="399"/>
                  </a:lnTo>
                  <a:lnTo>
                    <a:pt x="1029" y="387"/>
                  </a:lnTo>
                  <a:lnTo>
                    <a:pt x="1000" y="379"/>
                  </a:lnTo>
                  <a:lnTo>
                    <a:pt x="972" y="367"/>
                  </a:lnTo>
                  <a:lnTo>
                    <a:pt x="945" y="356"/>
                  </a:lnTo>
                  <a:lnTo>
                    <a:pt x="916" y="345"/>
                  </a:lnTo>
                  <a:lnTo>
                    <a:pt x="884" y="335"/>
                  </a:lnTo>
                  <a:lnTo>
                    <a:pt x="855" y="321"/>
                  </a:lnTo>
                  <a:lnTo>
                    <a:pt x="829" y="313"/>
                  </a:lnTo>
                  <a:lnTo>
                    <a:pt x="799" y="300"/>
                  </a:lnTo>
                  <a:lnTo>
                    <a:pt x="772" y="286"/>
                  </a:lnTo>
                  <a:lnTo>
                    <a:pt x="743" y="272"/>
                  </a:lnTo>
                  <a:lnTo>
                    <a:pt x="714" y="263"/>
                  </a:lnTo>
                  <a:lnTo>
                    <a:pt x="686" y="250"/>
                  </a:lnTo>
                  <a:lnTo>
                    <a:pt x="659" y="237"/>
                  </a:lnTo>
                  <a:lnTo>
                    <a:pt x="631" y="227"/>
                  </a:lnTo>
                  <a:lnTo>
                    <a:pt x="604" y="214"/>
                  </a:lnTo>
                  <a:lnTo>
                    <a:pt x="576" y="200"/>
                  </a:lnTo>
                  <a:lnTo>
                    <a:pt x="547" y="188"/>
                  </a:lnTo>
                  <a:lnTo>
                    <a:pt x="520" y="177"/>
                  </a:lnTo>
                  <a:lnTo>
                    <a:pt x="494" y="163"/>
                  </a:lnTo>
                  <a:lnTo>
                    <a:pt x="465" y="149"/>
                  </a:lnTo>
                  <a:lnTo>
                    <a:pt x="441" y="137"/>
                  </a:lnTo>
                  <a:lnTo>
                    <a:pt x="412" y="124"/>
                  </a:lnTo>
                  <a:lnTo>
                    <a:pt x="387" y="110"/>
                  </a:lnTo>
                  <a:lnTo>
                    <a:pt x="359" y="96"/>
                  </a:lnTo>
                  <a:lnTo>
                    <a:pt x="333" y="84"/>
                  </a:lnTo>
                  <a:lnTo>
                    <a:pt x="307" y="70"/>
                  </a:lnTo>
                  <a:lnTo>
                    <a:pt x="280" y="59"/>
                  </a:lnTo>
                  <a:lnTo>
                    <a:pt x="256" y="44"/>
                  </a:lnTo>
                  <a:lnTo>
                    <a:pt x="232" y="31"/>
                  </a:lnTo>
                  <a:lnTo>
                    <a:pt x="207" y="17"/>
                  </a:lnTo>
                  <a:lnTo>
                    <a:pt x="181" y="0"/>
                  </a:lnTo>
                  <a:lnTo>
                    <a:pt x="0" y="453"/>
                  </a:lnTo>
                  <a:lnTo>
                    <a:pt x="25" y="468"/>
                  </a:lnTo>
                  <a:lnTo>
                    <a:pt x="48" y="481"/>
                  </a:lnTo>
                  <a:lnTo>
                    <a:pt x="74" y="492"/>
                  </a:lnTo>
                  <a:lnTo>
                    <a:pt x="101" y="507"/>
                  </a:lnTo>
                  <a:lnTo>
                    <a:pt x="127" y="518"/>
                  </a:lnTo>
                  <a:lnTo>
                    <a:pt x="152" y="533"/>
                  </a:lnTo>
                  <a:lnTo>
                    <a:pt x="177" y="545"/>
                  </a:lnTo>
                  <a:lnTo>
                    <a:pt x="205" y="561"/>
                  </a:lnTo>
                  <a:lnTo>
                    <a:pt x="231" y="574"/>
                  </a:lnTo>
                  <a:lnTo>
                    <a:pt x="259" y="588"/>
                  </a:lnTo>
                  <a:lnTo>
                    <a:pt x="283" y="600"/>
                  </a:lnTo>
                  <a:lnTo>
                    <a:pt x="313" y="614"/>
                  </a:lnTo>
                  <a:lnTo>
                    <a:pt x="338" y="628"/>
                  </a:lnTo>
                  <a:lnTo>
                    <a:pt x="366" y="638"/>
                  </a:lnTo>
                  <a:lnTo>
                    <a:pt x="392" y="649"/>
                  </a:lnTo>
                  <a:lnTo>
                    <a:pt x="422" y="664"/>
                  </a:lnTo>
                  <a:lnTo>
                    <a:pt x="448" y="674"/>
                  </a:lnTo>
                  <a:lnTo>
                    <a:pt x="478" y="686"/>
                  </a:lnTo>
                  <a:lnTo>
                    <a:pt x="505" y="701"/>
                  </a:lnTo>
                  <a:lnTo>
                    <a:pt x="533" y="713"/>
                  </a:lnTo>
                  <a:lnTo>
                    <a:pt x="561" y="725"/>
                  </a:lnTo>
                  <a:lnTo>
                    <a:pt x="588" y="735"/>
                  </a:lnTo>
                  <a:lnTo>
                    <a:pt x="617" y="750"/>
                  </a:lnTo>
                  <a:lnTo>
                    <a:pt x="647" y="761"/>
                  </a:lnTo>
                  <a:lnTo>
                    <a:pt x="674" y="772"/>
                  </a:lnTo>
                  <a:lnTo>
                    <a:pt x="703" y="785"/>
                  </a:lnTo>
                  <a:lnTo>
                    <a:pt x="734" y="795"/>
                  </a:lnTo>
                  <a:lnTo>
                    <a:pt x="761" y="805"/>
                  </a:lnTo>
                  <a:lnTo>
                    <a:pt x="788" y="815"/>
                  </a:lnTo>
                  <a:lnTo>
                    <a:pt x="818" y="828"/>
                  </a:lnTo>
                  <a:lnTo>
                    <a:pt x="849" y="837"/>
                  </a:lnTo>
                  <a:lnTo>
                    <a:pt x="875" y="849"/>
                  </a:lnTo>
                  <a:lnTo>
                    <a:pt x="906" y="860"/>
                  </a:lnTo>
                  <a:lnTo>
                    <a:pt x="934" y="868"/>
                  </a:lnTo>
                  <a:lnTo>
                    <a:pt x="961" y="881"/>
                  </a:lnTo>
                  <a:lnTo>
                    <a:pt x="991" y="889"/>
                  </a:lnTo>
                  <a:lnTo>
                    <a:pt x="1017" y="903"/>
                  </a:lnTo>
                  <a:lnTo>
                    <a:pt x="1046" y="911"/>
                  </a:lnTo>
                  <a:lnTo>
                    <a:pt x="1074" y="920"/>
                  </a:lnTo>
                  <a:lnTo>
                    <a:pt x="1102" y="928"/>
                  </a:lnTo>
                  <a:lnTo>
                    <a:pt x="1130" y="938"/>
                  </a:lnTo>
                  <a:lnTo>
                    <a:pt x="1162" y="947"/>
                  </a:lnTo>
                  <a:lnTo>
                    <a:pt x="1187" y="955"/>
                  </a:lnTo>
                  <a:lnTo>
                    <a:pt x="1217" y="964"/>
                  </a:lnTo>
                  <a:lnTo>
                    <a:pt x="1245" y="971"/>
                  </a:lnTo>
                  <a:lnTo>
                    <a:pt x="1269" y="980"/>
                  </a:lnTo>
                  <a:lnTo>
                    <a:pt x="1300" y="988"/>
                  </a:lnTo>
                  <a:lnTo>
                    <a:pt x="1327" y="998"/>
                  </a:lnTo>
                  <a:lnTo>
                    <a:pt x="1355" y="1006"/>
                  </a:lnTo>
                  <a:lnTo>
                    <a:pt x="1383" y="1009"/>
                  </a:lnTo>
                  <a:lnTo>
                    <a:pt x="1409" y="1020"/>
                  </a:lnTo>
                  <a:lnTo>
                    <a:pt x="1435" y="1025"/>
                  </a:lnTo>
                  <a:lnTo>
                    <a:pt x="1462" y="1032"/>
                  </a:lnTo>
                  <a:lnTo>
                    <a:pt x="1490" y="1041"/>
                  </a:lnTo>
                  <a:lnTo>
                    <a:pt x="1516" y="1047"/>
                  </a:lnTo>
                  <a:lnTo>
                    <a:pt x="1541" y="1053"/>
                  </a:lnTo>
                  <a:lnTo>
                    <a:pt x="1568" y="1056"/>
                  </a:lnTo>
                  <a:lnTo>
                    <a:pt x="1592" y="1061"/>
                  </a:lnTo>
                  <a:lnTo>
                    <a:pt x="1618" y="1070"/>
                  </a:lnTo>
                  <a:lnTo>
                    <a:pt x="1643" y="1075"/>
                  </a:lnTo>
                  <a:lnTo>
                    <a:pt x="1668" y="1080"/>
                  </a:lnTo>
                  <a:lnTo>
                    <a:pt x="1693" y="1084"/>
                  </a:lnTo>
                  <a:lnTo>
                    <a:pt x="1718" y="1089"/>
                  </a:lnTo>
                  <a:lnTo>
                    <a:pt x="1741" y="1094"/>
                  </a:lnTo>
                  <a:lnTo>
                    <a:pt x="1766" y="1099"/>
                  </a:lnTo>
                  <a:lnTo>
                    <a:pt x="1790" y="1102"/>
                  </a:lnTo>
                  <a:lnTo>
                    <a:pt x="1812" y="1106"/>
                  </a:lnTo>
                  <a:lnTo>
                    <a:pt x="1838" y="1109"/>
                  </a:lnTo>
                  <a:lnTo>
                    <a:pt x="1858" y="1114"/>
                  </a:lnTo>
                  <a:lnTo>
                    <a:pt x="1883" y="1117"/>
                  </a:lnTo>
                  <a:lnTo>
                    <a:pt x="1903" y="1118"/>
                  </a:lnTo>
                  <a:lnTo>
                    <a:pt x="1926" y="1121"/>
                  </a:lnTo>
                  <a:lnTo>
                    <a:pt x="1947" y="1125"/>
                  </a:lnTo>
                  <a:lnTo>
                    <a:pt x="1968" y="1125"/>
                  </a:lnTo>
                  <a:lnTo>
                    <a:pt x="1989" y="1127"/>
                  </a:lnTo>
                  <a:lnTo>
                    <a:pt x="2007" y="1129"/>
                  </a:lnTo>
                  <a:lnTo>
                    <a:pt x="2030" y="1131"/>
                  </a:lnTo>
                  <a:lnTo>
                    <a:pt x="2050" y="1131"/>
                  </a:lnTo>
                  <a:lnTo>
                    <a:pt x="2067" y="1132"/>
                  </a:lnTo>
                  <a:lnTo>
                    <a:pt x="2086" y="1132"/>
                  </a:lnTo>
                  <a:lnTo>
                    <a:pt x="2107" y="1134"/>
                  </a:lnTo>
                  <a:lnTo>
                    <a:pt x="2126" y="1134"/>
                  </a:lnTo>
                  <a:lnTo>
                    <a:pt x="2141" y="1132"/>
                  </a:lnTo>
                  <a:lnTo>
                    <a:pt x="2159" y="1133"/>
                  </a:lnTo>
                  <a:lnTo>
                    <a:pt x="2177" y="1133"/>
                  </a:lnTo>
                  <a:lnTo>
                    <a:pt x="2194" y="1132"/>
                  </a:lnTo>
                  <a:lnTo>
                    <a:pt x="2208" y="1132"/>
                  </a:lnTo>
                  <a:lnTo>
                    <a:pt x="2228" y="1130"/>
                  </a:lnTo>
                  <a:lnTo>
                    <a:pt x="2240" y="1128"/>
                  </a:lnTo>
                  <a:lnTo>
                    <a:pt x="2257" y="1126"/>
                  </a:lnTo>
                  <a:lnTo>
                    <a:pt x="2269" y="1126"/>
                  </a:lnTo>
                  <a:lnTo>
                    <a:pt x="2283" y="1124"/>
                  </a:lnTo>
                  <a:lnTo>
                    <a:pt x="2297" y="1119"/>
                  </a:lnTo>
                  <a:lnTo>
                    <a:pt x="2312" y="1115"/>
                  </a:lnTo>
                  <a:lnTo>
                    <a:pt x="2324" y="1114"/>
                  </a:lnTo>
                  <a:lnTo>
                    <a:pt x="2338" y="1114"/>
                  </a:lnTo>
                  <a:lnTo>
                    <a:pt x="2348" y="1109"/>
                  </a:lnTo>
                  <a:lnTo>
                    <a:pt x="2359" y="1108"/>
                  </a:lnTo>
                  <a:lnTo>
                    <a:pt x="2369" y="1101"/>
                  </a:lnTo>
                  <a:lnTo>
                    <a:pt x="2381" y="1097"/>
                  </a:lnTo>
                  <a:lnTo>
                    <a:pt x="2390" y="1092"/>
                  </a:lnTo>
                  <a:lnTo>
                    <a:pt x="2400" y="1088"/>
                  </a:lnTo>
                  <a:lnTo>
                    <a:pt x="2410" y="1085"/>
                  </a:lnTo>
                  <a:lnTo>
                    <a:pt x="2417" y="1081"/>
                  </a:lnTo>
                  <a:lnTo>
                    <a:pt x="2427" y="1073"/>
                  </a:lnTo>
                  <a:lnTo>
                    <a:pt x="2434" y="1066"/>
                  </a:lnTo>
                  <a:lnTo>
                    <a:pt x="2442" y="1062"/>
                  </a:lnTo>
                  <a:lnTo>
                    <a:pt x="2448" y="1057"/>
                  </a:lnTo>
                  <a:lnTo>
                    <a:pt x="2456" y="1051"/>
                  </a:lnTo>
                  <a:lnTo>
                    <a:pt x="2458" y="1044"/>
                  </a:lnTo>
                  <a:lnTo>
                    <a:pt x="2464" y="1038"/>
                  </a:lnTo>
                  <a:lnTo>
                    <a:pt x="2467" y="1032"/>
                  </a:lnTo>
                  <a:lnTo>
                    <a:pt x="2472" y="1023"/>
                  </a:lnTo>
                  <a:lnTo>
                    <a:pt x="2478" y="1017"/>
                  </a:lnTo>
                  <a:lnTo>
                    <a:pt x="2481" y="1011"/>
                  </a:lnTo>
                  <a:lnTo>
                    <a:pt x="2662" y="560"/>
                  </a:lnTo>
                </a:path>
              </a:pathLst>
            </a:custGeom>
            <a:solidFill>
              <a:srgbClr val="081D58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auto">
            <a:xfrm>
              <a:off x="1208" y="2339"/>
              <a:ext cx="2493" cy="787"/>
            </a:xfrm>
            <a:custGeom>
              <a:avLst/>
              <a:gdLst>
                <a:gd name="T0" fmla="*/ 2160 w 2493"/>
                <a:gd name="T1" fmla="*/ 194 h 787"/>
                <a:gd name="T2" fmla="*/ 2209 w 2493"/>
                <a:gd name="T3" fmla="*/ 236 h 787"/>
                <a:gd name="T4" fmla="*/ 2256 w 2493"/>
                <a:gd name="T5" fmla="*/ 273 h 787"/>
                <a:gd name="T6" fmla="*/ 2297 w 2493"/>
                <a:gd name="T7" fmla="*/ 312 h 787"/>
                <a:gd name="T8" fmla="*/ 2337 w 2493"/>
                <a:gd name="T9" fmla="*/ 350 h 787"/>
                <a:gd name="T10" fmla="*/ 2370 w 2493"/>
                <a:gd name="T11" fmla="*/ 387 h 787"/>
                <a:gd name="T12" fmla="*/ 2400 w 2493"/>
                <a:gd name="T13" fmla="*/ 422 h 787"/>
                <a:gd name="T14" fmla="*/ 2426 w 2493"/>
                <a:gd name="T15" fmla="*/ 454 h 787"/>
                <a:gd name="T16" fmla="*/ 2448 w 2493"/>
                <a:gd name="T17" fmla="*/ 488 h 787"/>
                <a:gd name="T18" fmla="*/ 2465 w 2493"/>
                <a:gd name="T19" fmla="*/ 518 h 787"/>
                <a:gd name="T20" fmla="*/ 2477 w 2493"/>
                <a:gd name="T21" fmla="*/ 549 h 787"/>
                <a:gd name="T22" fmla="*/ 2486 w 2493"/>
                <a:gd name="T23" fmla="*/ 577 h 787"/>
                <a:gd name="T24" fmla="*/ 2491 w 2493"/>
                <a:gd name="T25" fmla="*/ 603 h 787"/>
                <a:gd name="T26" fmla="*/ 2489 w 2493"/>
                <a:gd name="T27" fmla="*/ 630 h 787"/>
                <a:gd name="T28" fmla="*/ 2483 w 2493"/>
                <a:gd name="T29" fmla="*/ 653 h 787"/>
                <a:gd name="T30" fmla="*/ 2473 w 2493"/>
                <a:gd name="T31" fmla="*/ 675 h 787"/>
                <a:gd name="T32" fmla="*/ 2461 w 2493"/>
                <a:gd name="T33" fmla="*/ 696 h 787"/>
                <a:gd name="T34" fmla="*/ 2441 w 2493"/>
                <a:gd name="T35" fmla="*/ 713 h 787"/>
                <a:gd name="T36" fmla="*/ 2418 w 2493"/>
                <a:gd name="T37" fmla="*/ 730 h 787"/>
                <a:gd name="T38" fmla="*/ 2391 w 2493"/>
                <a:gd name="T39" fmla="*/ 743 h 787"/>
                <a:gd name="T40" fmla="*/ 2360 w 2493"/>
                <a:gd name="T41" fmla="*/ 756 h 787"/>
                <a:gd name="T42" fmla="*/ 2325 w 2493"/>
                <a:gd name="T43" fmla="*/ 765 h 787"/>
                <a:gd name="T44" fmla="*/ 2285 w 2493"/>
                <a:gd name="T45" fmla="*/ 773 h 787"/>
                <a:gd name="T46" fmla="*/ 2240 w 2493"/>
                <a:gd name="T47" fmla="*/ 777 h 787"/>
                <a:gd name="T48" fmla="*/ 2195 w 2493"/>
                <a:gd name="T49" fmla="*/ 782 h 787"/>
                <a:gd name="T50" fmla="*/ 2142 w 2493"/>
                <a:gd name="T51" fmla="*/ 785 h 787"/>
                <a:gd name="T52" fmla="*/ 2088 w 2493"/>
                <a:gd name="T53" fmla="*/ 783 h 787"/>
                <a:gd name="T54" fmla="*/ 2030 w 2493"/>
                <a:gd name="T55" fmla="*/ 780 h 787"/>
                <a:gd name="T56" fmla="*/ 1968 w 2493"/>
                <a:gd name="T57" fmla="*/ 774 h 787"/>
                <a:gd name="T58" fmla="*/ 1905 w 2493"/>
                <a:gd name="T59" fmla="*/ 768 h 787"/>
                <a:gd name="T60" fmla="*/ 1837 w 2493"/>
                <a:gd name="T61" fmla="*/ 760 h 787"/>
                <a:gd name="T62" fmla="*/ 1767 w 2493"/>
                <a:gd name="T63" fmla="*/ 749 h 787"/>
                <a:gd name="T64" fmla="*/ 1695 w 2493"/>
                <a:gd name="T65" fmla="*/ 735 h 787"/>
                <a:gd name="T66" fmla="*/ 1617 w 2493"/>
                <a:gd name="T67" fmla="*/ 719 h 787"/>
                <a:gd name="T68" fmla="*/ 1542 w 2493"/>
                <a:gd name="T69" fmla="*/ 704 h 787"/>
                <a:gd name="T70" fmla="*/ 1464 w 2493"/>
                <a:gd name="T71" fmla="*/ 684 h 787"/>
                <a:gd name="T72" fmla="*/ 1382 w 2493"/>
                <a:gd name="T73" fmla="*/ 660 h 787"/>
                <a:gd name="T74" fmla="*/ 1302 w 2493"/>
                <a:gd name="T75" fmla="*/ 639 h 787"/>
                <a:gd name="T76" fmla="*/ 1215 w 2493"/>
                <a:gd name="T77" fmla="*/ 615 h 787"/>
                <a:gd name="T78" fmla="*/ 1129 w 2493"/>
                <a:gd name="T79" fmla="*/ 590 h 787"/>
                <a:gd name="T80" fmla="*/ 1047 w 2493"/>
                <a:gd name="T81" fmla="*/ 562 h 787"/>
                <a:gd name="T82" fmla="*/ 962 w 2493"/>
                <a:gd name="T83" fmla="*/ 531 h 787"/>
                <a:gd name="T84" fmla="*/ 874 w 2493"/>
                <a:gd name="T85" fmla="*/ 500 h 787"/>
                <a:gd name="T86" fmla="*/ 791 w 2493"/>
                <a:gd name="T87" fmla="*/ 468 h 787"/>
                <a:gd name="T88" fmla="*/ 703 w 2493"/>
                <a:gd name="T89" fmla="*/ 436 h 787"/>
                <a:gd name="T90" fmla="*/ 618 w 2493"/>
                <a:gd name="T91" fmla="*/ 401 h 787"/>
                <a:gd name="T92" fmla="*/ 533 w 2493"/>
                <a:gd name="T93" fmla="*/ 364 h 787"/>
                <a:gd name="T94" fmla="*/ 450 w 2493"/>
                <a:gd name="T95" fmla="*/ 328 h 787"/>
                <a:gd name="T96" fmla="*/ 366 w 2493"/>
                <a:gd name="T97" fmla="*/ 289 h 787"/>
                <a:gd name="T98" fmla="*/ 284 w 2493"/>
                <a:gd name="T99" fmla="*/ 250 h 787"/>
                <a:gd name="T100" fmla="*/ 206 w 2493"/>
                <a:gd name="T101" fmla="*/ 211 h 787"/>
                <a:gd name="T102" fmla="*/ 126 w 2493"/>
                <a:gd name="T103" fmla="*/ 171 h 787"/>
                <a:gd name="T104" fmla="*/ 51 w 2493"/>
                <a:gd name="T105" fmla="*/ 132 h 787"/>
                <a:gd name="T106" fmla="*/ 845 w 2493"/>
                <a:gd name="T107" fmla="*/ 0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93" h="787">
                  <a:moveTo>
                    <a:pt x="2125" y="167"/>
                  </a:moveTo>
                  <a:lnTo>
                    <a:pt x="2142" y="183"/>
                  </a:lnTo>
                  <a:lnTo>
                    <a:pt x="2160" y="194"/>
                  </a:lnTo>
                  <a:lnTo>
                    <a:pt x="2175" y="210"/>
                  </a:lnTo>
                  <a:lnTo>
                    <a:pt x="2191" y="218"/>
                  </a:lnTo>
                  <a:lnTo>
                    <a:pt x="2209" y="236"/>
                  </a:lnTo>
                  <a:lnTo>
                    <a:pt x="2223" y="250"/>
                  </a:lnTo>
                  <a:lnTo>
                    <a:pt x="2240" y="262"/>
                  </a:lnTo>
                  <a:lnTo>
                    <a:pt x="2256" y="273"/>
                  </a:lnTo>
                  <a:lnTo>
                    <a:pt x="2268" y="286"/>
                  </a:lnTo>
                  <a:lnTo>
                    <a:pt x="2284" y="299"/>
                  </a:lnTo>
                  <a:lnTo>
                    <a:pt x="2297" y="312"/>
                  </a:lnTo>
                  <a:lnTo>
                    <a:pt x="2312" y="325"/>
                  </a:lnTo>
                  <a:lnTo>
                    <a:pt x="2321" y="335"/>
                  </a:lnTo>
                  <a:lnTo>
                    <a:pt x="2337" y="350"/>
                  </a:lnTo>
                  <a:lnTo>
                    <a:pt x="2349" y="362"/>
                  </a:lnTo>
                  <a:lnTo>
                    <a:pt x="2359" y="372"/>
                  </a:lnTo>
                  <a:lnTo>
                    <a:pt x="2370" y="387"/>
                  </a:lnTo>
                  <a:lnTo>
                    <a:pt x="2381" y="397"/>
                  </a:lnTo>
                  <a:lnTo>
                    <a:pt x="2390" y="410"/>
                  </a:lnTo>
                  <a:lnTo>
                    <a:pt x="2400" y="422"/>
                  </a:lnTo>
                  <a:lnTo>
                    <a:pt x="2410" y="433"/>
                  </a:lnTo>
                  <a:lnTo>
                    <a:pt x="2419" y="443"/>
                  </a:lnTo>
                  <a:lnTo>
                    <a:pt x="2426" y="454"/>
                  </a:lnTo>
                  <a:lnTo>
                    <a:pt x="2434" y="466"/>
                  </a:lnTo>
                  <a:lnTo>
                    <a:pt x="2442" y="476"/>
                  </a:lnTo>
                  <a:lnTo>
                    <a:pt x="2448" y="488"/>
                  </a:lnTo>
                  <a:lnTo>
                    <a:pt x="2456" y="497"/>
                  </a:lnTo>
                  <a:lnTo>
                    <a:pt x="2459" y="508"/>
                  </a:lnTo>
                  <a:lnTo>
                    <a:pt x="2465" y="518"/>
                  </a:lnTo>
                  <a:lnTo>
                    <a:pt x="2471" y="530"/>
                  </a:lnTo>
                  <a:lnTo>
                    <a:pt x="2473" y="537"/>
                  </a:lnTo>
                  <a:lnTo>
                    <a:pt x="2477" y="549"/>
                  </a:lnTo>
                  <a:lnTo>
                    <a:pt x="2481" y="559"/>
                  </a:lnTo>
                  <a:lnTo>
                    <a:pt x="2484" y="568"/>
                  </a:lnTo>
                  <a:lnTo>
                    <a:pt x="2486" y="577"/>
                  </a:lnTo>
                  <a:lnTo>
                    <a:pt x="2486" y="585"/>
                  </a:lnTo>
                  <a:lnTo>
                    <a:pt x="2492" y="594"/>
                  </a:lnTo>
                  <a:lnTo>
                    <a:pt x="2491" y="603"/>
                  </a:lnTo>
                  <a:lnTo>
                    <a:pt x="2489" y="614"/>
                  </a:lnTo>
                  <a:lnTo>
                    <a:pt x="2490" y="622"/>
                  </a:lnTo>
                  <a:lnTo>
                    <a:pt x="2489" y="630"/>
                  </a:lnTo>
                  <a:lnTo>
                    <a:pt x="2485" y="638"/>
                  </a:lnTo>
                  <a:lnTo>
                    <a:pt x="2486" y="645"/>
                  </a:lnTo>
                  <a:lnTo>
                    <a:pt x="2483" y="653"/>
                  </a:lnTo>
                  <a:lnTo>
                    <a:pt x="2481" y="661"/>
                  </a:lnTo>
                  <a:lnTo>
                    <a:pt x="2479" y="668"/>
                  </a:lnTo>
                  <a:lnTo>
                    <a:pt x="2473" y="675"/>
                  </a:lnTo>
                  <a:lnTo>
                    <a:pt x="2467" y="684"/>
                  </a:lnTo>
                  <a:lnTo>
                    <a:pt x="2465" y="690"/>
                  </a:lnTo>
                  <a:lnTo>
                    <a:pt x="2461" y="696"/>
                  </a:lnTo>
                  <a:lnTo>
                    <a:pt x="2456" y="702"/>
                  </a:lnTo>
                  <a:lnTo>
                    <a:pt x="2451" y="706"/>
                  </a:lnTo>
                  <a:lnTo>
                    <a:pt x="2441" y="713"/>
                  </a:lnTo>
                  <a:lnTo>
                    <a:pt x="2434" y="719"/>
                  </a:lnTo>
                  <a:lnTo>
                    <a:pt x="2428" y="724"/>
                  </a:lnTo>
                  <a:lnTo>
                    <a:pt x="2418" y="730"/>
                  </a:lnTo>
                  <a:lnTo>
                    <a:pt x="2410" y="736"/>
                  </a:lnTo>
                  <a:lnTo>
                    <a:pt x="2401" y="738"/>
                  </a:lnTo>
                  <a:lnTo>
                    <a:pt x="2391" y="743"/>
                  </a:lnTo>
                  <a:lnTo>
                    <a:pt x="2379" y="750"/>
                  </a:lnTo>
                  <a:lnTo>
                    <a:pt x="2369" y="752"/>
                  </a:lnTo>
                  <a:lnTo>
                    <a:pt x="2360" y="756"/>
                  </a:lnTo>
                  <a:lnTo>
                    <a:pt x="2351" y="760"/>
                  </a:lnTo>
                  <a:lnTo>
                    <a:pt x="2338" y="761"/>
                  </a:lnTo>
                  <a:lnTo>
                    <a:pt x="2325" y="765"/>
                  </a:lnTo>
                  <a:lnTo>
                    <a:pt x="2313" y="769"/>
                  </a:lnTo>
                  <a:lnTo>
                    <a:pt x="2298" y="774"/>
                  </a:lnTo>
                  <a:lnTo>
                    <a:pt x="2285" y="773"/>
                  </a:lnTo>
                  <a:lnTo>
                    <a:pt x="2270" y="775"/>
                  </a:lnTo>
                  <a:lnTo>
                    <a:pt x="2256" y="776"/>
                  </a:lnTo>
                  <a:lnTo>
                    <a:pt x="2240" y="777"/>
                  </a:lnTo>
                  <a:lnTo>
                    <a:pt x="2224" y="781"/>
                  </a:lnTo>
                  <a:lnTo>
                    <a:pt x="2211" y="782"/>
                  </a:lnTo>
                  <a:lnTo>
                    <a:pt x="2195" y="782"/>
                  </a:lnTo>
                  <a:lnTo>
                    <a:pt x="2177" y="785"/>
                  </a:lnTo>
                  <a:lnTo>
                    <a:pt x="2160" y="785"/>
                  </a:lnTo>
                  <a:lnTo>
                    <a:pt x="2142" y="785"/>
                  </a:lnTo>
                  <a:lnTo>
                    <a:pt x="2126" y="786"/>
                  </a:lnTo>
                  <a:lnTo>
                    <a:pt x="2109" y="785"/>
                  </a:lnTo>
                  <a:lnTo>
                    <a:pt x="2088" y="783"/>
                  </a:lnTo>
                  <a:lnTo>
                    <a:pt x="2068" y="783"/>
                  </a:lnTo>
                  <a:lnTo>
                    <a:pt x="2050" y="781"/>
                  </a:lnTo>
                  <a:lnTo>
                    <a:pt x="2030" y="780"/>
                  </a:lnTo>
                  <a:lnTo>
                    <a:pt x="2010" y="780"/>
                  </a:lnTo>
                  <a:lnTo>
                    <a:pt x="1988" y="778"/>
                  </a:lnTo>
                  <a:lnTo>
                    <a:pt x="1968" y="774"/>
                  </a:lnTo>
                  <a:lnTo>
                    <a:pt x="1947" y="774"/>
                  </a:lnTo>
                  <a:lnTo>
                    <a:pt x="1928" y="772"/>
                  </a:lnTo>
                  <a:lnTo>
                    <a:pt x="1905" y="768"/>
                  </a:lnTo>
                  <a:lnTo>
                    <a:pt x="1883" y="765"/>
                  </a:lnTo>
                  <a:lnTo>
                    <a:pt x="1858" y="761"/>
                  </a:lnTo>
                  <a:lnTo>
                    <a:pt x="1837" y="760"/>
                  </a:lnTo>
                  <a:lnTo>
                    <a:pt x="1814" y="757"/>
                  </a:lnTo>
                  <a:lnTo>
                    <a:pt x="1790" y="751"/>
                  </a:lnTo>
                  <a:lnTo>
                    <a:pt x="1767" y="749"/>
                  </a:lnTo>
                  <a:lnTo>
                    <a:pt x="1742" y="746"/>
                  </a:lnTo>
                  <a:lnTo>
                    <a:pt x="1719" y="738"/>
                  </a:lnTo>
                  <a:lnTo>
                    <a:pt x="1695" y="735"/>
                  </a:lnTo>
                  <a:lnTo>
                    <a:pt x="1669" y="728"/>
                  </a:lnTo>
                  <a:lnTo>
                    <a:pt x="1645" y="724"/>
                  </a:lnTo>
                  <a:lnTo>
                    <a:pt x="1617" y="719"/>
                  </a:lnTo>
                  <a:lnTo>
                    <a:pt x="1592" y="713"/>
                  </a:lnTo>
                  <a:lnTo>
                    <a:pt x="1568" y="709"/>
                  </a:lnTo>
                  <a:lnTo>
                    <a:pt x="1542" y="704"/>
                  </a:lnTo>
                  <a:lnTo>
                    <a:pt x="1519" y="697"/>
                  </a:lnTo>
                  <a:lnTo>
                    <a:pt x="1492" y="691"/>
                  </a:lnTo>
                  <a:lnTo>
                    <a:pt x="1464" y="684"/>
                  </a:lnTo>
                  <a:lnTo>
                    <a:pt x="1436" y="675"/>
                  </a:lnTo>
                  <a:lnTo>
                    <a:pt x="1409" y="670"/>
                  </a:lnTo>
                  <a:lnTo>
                    <a:pt x="1382" y="660"/>
                  </a:lnTo>
                  <a:lnTo>
                    <a:pt x="1355" y="653"/>
                  </a:lnTo>
                  <a:lnTo>
                    <a:pt x="1327" y="647"/>
                  </a:lnTo>
                  <a:lnTo>
                    <a:pt x="1302" y="639"/>
                  </a:lnTo>
                  <a:lnTo>
                    <a:pt x="1270" y="631"/>
                  </a:lnTo>
                  <a:lnTo>
                    <a:pt x="1244" y="622"/>
                  </a:lnTo>
                  <a:lnTo>
                    <a:pt x="1215" y="615"/>
                  </a:lnTo>
                  <a:lnTo>
                    <a:pt x="1187" y="608"/>
                  </a:lnTo>
                  <a:lnTo>
                    <a:pt x="1163" y="595"/>
                  </a:lnTo>
                  <a:lnTo>
                    <a:pt x="1129" y="590"/>
                  </a:lnTo>
                  <a:lnTo>
                    <a:pt x="1104" y="579"/>
                  </a:lnTo>
                  <a:lnTo>
                    <a:pt x="1076" y="569"/>
                  </a:lnTo>
                  <a:lnTo>
                    <a:pt x="1047" y="562"/>
                  </a:lnTo>
                  <a:lnTo>
                    <a:pt x="1019" y="552"/>
                  </a:lnTo>
                  <a:lnTo>
                    <a:pt x="992" y="541"/>
                  </a:lnTo>
                  <a:lnTo>
                    <a:pt x="962" y="531"/>
                  </a:lnTo>
                  <a:lnTo>
                    <a:pt x="934" y="520"/>
                  </a:lnTo>
                  <a:lnTo>
                    <a:pt x="906" y="509"/>
                  </a:lnTo>
                  <a:lnTo>
                    <a:pt x="874" y="500"/>
                  </a:lnTo>
                  <a:lnTo>
                    <a:pt x="848" y="488"/>
                  </a:lnTo>
                  <a:lnTo>
                    <a:pt x="819" y="480"/>
                  </a:lnTo>
                  <a:lnTo>
                    <a:pt x="791" y="468"/>
                  </a:lnTo>
                  <a:lnTo>
                    <a:pt x="764" y="457"/>
                  </a:lnTo>
                  <a:lnTo>
                    <a:pt x="735" y="446"/>
                  </a:lnTo>
                  <a:lnTo>
                    <a:pt x="703" y="436"/>
                  </a:lnTo>
                  <a:lnTo>
                    <a:pt x="674" y="422"/>
                  </a:lnTo>
                  <a:lnTo>
                    <a:pt x="648" y="414"/>
                  </a:lnTo>
                  <a:lnTo>
                    <a:pt x="618" y="401"/>
                  </a:lnTo>
                  <a:lnTo>
                    <a:pt x="591" y="387"/>
                  </a:lnTo>
                  <a:lnTo>
                    <a:pt x="562" y="373"/>
                  </a:lnTo>
                  <a:lnTo>
                    <a:pt x="533" y="364"/>
                  </a:lnTo>
                  <a:lnTo>
                    <a:pt x="505" y="351"/>
                  </a:lnTo>
                  <a:lnTo>
                    <a:pt x="478" y="338"/>
                  </a:lnTo>
                  <a:lnTo>
                    <a:pt x="450" y="328"/>
                  </a:lnTo>
                  <a:lnTo>
                    <a:pt x="423" y="315"/>
                  </a:lnTo>
                  <a:lnTo>
                    <a:pt x="395" y="301"/>
                  </a:lnTo>
                  <a:lnTo>
                    <a:pt x="366" y="289"/>
                  </a:lnTo>
                  <a:lnTo>
                    <a:pt x="339" y="278"/>
                  </a:lnTo>
                  <a:lnTo>
                    <a:pt x="313" y="264"/>
                  </a:lnTo>
                  <a:lnTo>
                    <a:pt x="284" y="250"/>
                  </a:lnTo>
                  <a:lnTo>
                    <a:pt x="260" y="238"/>
                  </a:lnTo>
                  <a:lnTo>
                    <a:pt x="231" y="225"/>
                  </a:lnTo>
                  <a:lnTo>
                    <a:pt x="206" y="211"/>
                  </a:lnTo>
                  <a:lnTo>
                    <a:pt x="178" y="197"/>
                  </a:lnTo>
                  <a:lnTo>
                    <a:pt x="152" y="185"/>
                  </a:lnTo>
                  <a:lnTo>
                    <a:pt x="126" y="171"/>
                  </a:lnTo>
                  <a:lnTo>
                    <a:pt x="99" y="160"/>
                  </a:lnTo>
                  <a:lnTo>
                    <a:pt x="75" y="145"/>
                  </a:lnTo>
                  <a:lnTo>
                    <a:pt x="51" y="132"/>
                  </a:lnTo>
                  <a:lnTo>
                    <a:pt x="26" y="118"/>
                  </a:lnTo>
                  <a:lnTo>
                    <a:pt x="0" y="101"/>
                  </a:lnTo>
                  <a:lnTo>
                    <a:pt x="845" y="0"/>
                  </a:lnTo>
                  <a:lnTo>
                    <a:pt x="2125" y="167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53" name="Group 45"/>
          <p:cNvGrpSpPr>
            <a:grpSpLocks/>
          </p:cNvGrpSpPr>
          <p:nvPr/>
        </p:nvGrpSpPr>
        <p:grpSpPr bwMode="auto">
          <a:xfrm>
            <a:off x="658813" y="2468563"/>
            <a:ext cx="2898775" cy="2125662"/>
            <a:chOff x="228" y="1555"/>
            <a:chExt cx="1826" cy="1339"/>
          </a:xfrm>
        </p:grpSpPr>
        <p:sp>
          <p:nvSpPr>
            <p:cNvPr id="17430" name="Freeform 22"/>
            <p:cNvSpPr>
              <a:spLocks/>
            </p:cNvSpPr>
            <p:nvPr/>
          </p:nvSpPr>
          <p:spPr bwMode="auto">
            <a:xfrm>
              <a:off x="228" y="1679"/>
              <a:ext cx="981" cy="1215"/>
            </a:xfrm>
            <a:custGeom>
              <a:avLst/>
              <a:gdLst>
                <a:gd name="T0" fmla="*/ 931 w 981"/>
                <a:gd name="T1" fmla="*/ 737 h 1215"/>
                <a:gd name="T2" fmla="*/ 862 w 981"/>
                <a:gd name="T3" fmla="*/ 697 h 1215"/>
                <a:gd name="T4" fmla="*/ 792 w 981"/>
                <a:gd name="T5" fmla="*/ 655 h 1215"/>
                <a:gd name="T6" fmla="*/ 728 w 981"/>
                <a:gd name="T7" fmla="*/ 611 h 1215"/>
                <a:gd name="T8" fmla="*/ 663 w 981"/>
                <a:gd name="T9" fmla="*/ 574 h 1215"/>
                <a:gd name="T10" fmla="*/ 607 w 981"/>
                <a:gd name="T11" fmla="*/ 536 h 1215"/>
                <a:gd name="T12" fmla="*/ 550 w 981"/>
                <a:gd name="T13" fmla="*/ 492 h 1215"/>
                <a:gd name="T14" fmla="*/ 499 w 981"/>
                <a:gd name="T15" fmla="*/ 453 h 1215"/>
                <a:gd name="T16" fmla="*/ 448 w 981"/>
                <a:gd name="T17" fmla="*/ 415 h 1215"/>
                <a:gd name="T18" fmla="*/ 404 w 981"/>
                <a:gd name="T19" fmla="*/ 374 h 1215"/>
                <a:gd name="T20" fmla="*/ 363 w 981"/>
                <a:gd name="T21" fmla="*/ 337 h 1215"/>
                <a:gd name="T22" fmla="*/ 326 w 981"/>
                <a:gd name="T23" fmla="*/ 301 h 1215"/>
                <a:gd name="T24" fmla="*/ 293 w 981"/>
                <a:gd name="T25" fmla="*/ 264 h 1215"/>
                <a:gd name="T26" fmla="*/ 262 w 981"/>
                <a:gd name="T27" fmla="*/ 230 h 1215"/>
                <a:gd name="T28" fmla="*/ 240 w 981"/>
                <a:gd name="T29" fmla="*/ 196 h 1215"/>
                <a:gd name="T30" fmla="*/ 220 w 981"/>
                <a:gd name="T31" fmla="*/ 163 h 1215"/>
                <a:gd name="T32" fmla="*/ 202 w 981"/>
                <a:gd name="T33" fmla="*/ 133 h 1215"/>
                <a:gd name="T34" fmla="*/ 192 w 981"/>
                <a:gd name="T35" fmla="*/ 101 h 1215"/>
                <a:gd name="T36" fmla="*/ 186 w 981"/>
                <a:gd name="T37" fmla="*/ 73 h 1215"/>
                <a:gd name="T38" fmla="*/ 183 w 981"/>
                <a:gd name="T39" fmla="*/ 47 h 1215"/>
                <a:gd name="T40" fmla="*/ 185 w 981"/>
                <a:gd name="T41" fmla="*/ 24 h 1215"/>
                <a:gd name="T42" fmla="*/ 193 w 981"/>
                <a:gd name="T43" fmla="*/ 0 h 1215"/>
                <a:gd name="T44" fmla="*/ 5 w 981"/>
                <a:gd name="T45" fmla="*/ 466 h 1215"/>
                <a:gd name="T46" fmla="*/ 0 w 981"/>
                <a:gd name="T47" fmla="*/ 491 h 1215"/>
                <a:gd name="T48" fmla="*/ 1 w 981"/>
                <a:gd name="T49" fmla="*/ 515 h 1215"/>
                <a:gd name="T50" fmla="*/ 8 w 981"/>
                <a:gd name="T51" fmla="*/ 545 h 1215"/>
                <a:gd name="T52" fmla="*/ 15 w 981"/>
                <a:gd name="T53" fmla="*/ 573 h 1215"/>
                <a:gd name="T54" fmla="*/ 33 w 981"/>
                <a:gd name="T55" fmla="*/ 604 h 1215"/>
                <a:gd name="T56" fmla="*/ 49 w 981"/>
                <a:gd name="T57" fmla="*/ 633 h 1215"/>
                <a:gd name="T58" fmla="*/ 74 w 981"/>
                <a:gd name="T59" fmla="*/ 668 h 1215"/>
                <a:gd name="T60" fmla="*/ 102 w 981"/>
                <a:gd name="T61" fmla="*/ 699 h 1215"/>
                <a:gd name="T62" fmla="*/ 132 w 981"/>
                <a:gd name="T63" fmla="*/ 736 h 1215"/>
                <a:gd name="T64" fmla="*/ 167 w 981"/>
                <a:gd name="T65" fmla="*/ 772 h 1215"/>
                <a:gd name="T66" fmla="*/ 207 w 981"/>
                <a:gd name="T67" fmla="*/ 811 h 1215"/>
                <a:gd name="T68" fmla="*/ 249 w 981"/>
                <a:gd name="T69" fmla="*/ 850 h 1215"/>
                <a:gd name="T70" fmla="*/ 300 w 981"/>
                <a:gd name="T71" fmla="*/ 890 h 1215"/>
                <a:gd name="T72" fmla="*/ 353 w 981"/>
                <a:gd name="T73" fmla="*/ 927 h 1215"/>
                <a:gd name="T74" fmla="*/ 403 w 981"/>
                <a:gd name="T75" fmla="*/ 970 h 1215"/>
                <a:gd name="T76" fmla="*/ 463 w 981"/>
                <a:gd name="T77" fmla="*/ 1008 h 1215"/>
                <a:gd name="T78" fmla="*/ 522 w 981"/>
                <a:gd name="T79" fmla="*/ 1049 h 1215"/>
                <a:gd name="T80" fmla="*/ 591 w 981"/>
                <a:gd name="T81" fmla="*/ 1090 h 1215"/>
                <a:gd name="T82" fmla="*/ 655 w 981"/>
                <a:gd name="T83" fmla="*/ 1133 h 1215"/>
                <a:gd name="T84" fmla="*/ 726 w 981"/>
                <a:gd name="T85" fmla="*/ 1175 h 1215"/>
                <a:gd name="T86" fmla="*/ 799 w 981"/>
                <a:gd name="T87" fmla="*/ 1214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81" h="1215">
                  <a:moveTo>
                    <a:pt x="980" y="761"/>
                  </a:moveTo>
                  <a:lnTo>
                    <a:pt x="955" y="752"/>
                  </a:lnTo>
                  <a:lnTo>
                    <a:pt x="931" y="737"/>
                  </a:lnTo>
                  <a:lnTo>
                    <a:pt x="908" y="723"/>
                  </a:lnTo>
                  <a:lnTo>
                    <a:pt x="885" y="709"/>
                  </a:lnTo>
                  <a:lnTo>
                    <a:pt x="862" y="697"/>
                  </a:lnTo>
                  <a:lnTo>
                    <a:pt x="838" y="682"/>
                  </a:lnTo>
                  <a:lnTo>
                    <a:pt x="815" y="671"/>
                  </a:lnTo>
                  <a:lnTo>
                    <a:pt x="792" y="655"/>
                  </a:lnTo>
                  <a:lnTo>
                    <a:pt x="770" y="641"/>
                  </a:lnTo>
                  <a:lnTo>
                    <a:pt x="747" y="627"/>
                  </a:lnTo>
                  <a:lnTo>
                    <a:pt x="728" y="611"/>
                  </a:lnTo>
                  <a:lnTo>
                    <a:pt x="703" y="599"/>
                  </a:lnTo>
                  <a:lnTo>
                    <a:pt x="686" y="587"/>
                  </a:lnTo>
                  <a:lnTo>
                    <a:pt x="663" y="574"/>
                  </a:lnTo>
                  <a:lnTo>
                    <a:pt x="645" y="557"/>
                  </a:lnTo>
                  <a:lnTo>
                    <a:pt x="626" y="545"/>
                  </a:lnTo>
                  <a:lnTo>
                    <a:pt x="607" y="536"/>
                  </a:lnTo>
                  <a:lnTo>
                    <a:pt x="586" y="519"/>
                  </a:lnTo>
                  <a:lnTo>
                    <a:pt x="567" y="504"/>
                  </a:lnTo>
                  <a:lnTo>
                    <a:pt x="550" y="492"/>
                  </a:lnTo>
                  <a:lnTo>
                    <a:pt x="533" y="478"/>
                  </a:lnTo>
                  <a:lnTo>
                    <a:pt x="514" y="466"/>
                  </a:lnTo>
                  <a:lnTo>
                    <a:pt x="499" y="453"/>
                  </a:lnTo>
                  <a:lnTo>
                    <a:pt x="480" y="438"/>
                  </a:lnTo>
                  <a:lnTo>
                    <a:pt x="466" y="428"/>
                  </a:lnTo>
                  <a:lnTo>
                    <a:pt x="448" y="415"/>
                  </a:lnTo>
                  <a:lnTo>
                    <a:pt x="430" y="398"/>
                  </a:lnTo>
                  <a:lnTo>
                    <a:pt x="419" y="388"/>
                  </a:lnTo>
                  <a:lnTo>
                    <a:pt x="404" y="374"/>
                  </a:lnTo>
                  <a:lnTo>
                    <a:pt x="390" y="361"/>
                  </a:lnTo>
                  <a:lnTo>
                    <a:pt x="376" y="350"/>
                  </a:lnTo>
                  <a:lnTo>
                    <a:pt x="363" y="337"/>
                  </a:lnTo>
                  <a:lnTo>
                    <a:pt x="347" y="323"/>
                  </a:lnTo>
                  <a:lnTo>
                    <a:pt x="336" y="312"/>
                  </a:lnTo>
                  <a:lnTo>
                    <a:pt x="326" y="301"/>
                  </a:lnTo>
                  <a:lnTo>
                    <a:pt x="315" y="286"/>
                  </a:lnTo>
                  <a:lnTo>
                    <a:pt x="303" y="277"/>
                  </a:lnTo>
                  <a:lnTo>
                    <a:pt x="293" y="264"/>
                  </a:lnTo>
                  <a:lnTo>
                    <a:pt x="282" y="250"/>
                  </a:lnTo>
                  <a:lnTo>
                    <a:pt x="272" y="241"/>
                  </a:lnTo>
                  <a:lnTo>
                    <a:pt x="262" y="230"/>
                  </a:lnTo>
                  <a:lnTo>
                    <a:pt x="258" y="218"/>
                  </a:lnTo>
                  <a:lnTo>
                    <a:pt x="246" y="204"/>
                  </a:lnTo>
                  <a:lnTo>
                    <a:pt x="240" y="196"/>
                  </a:lnTo>
                  <a:lnTo>
                    <a:pt x="232" y="181"/>
                  </a:lnTo>
                  <a:lnTo>
                    <a:pt x="225" y="174"/>
                  </a:lnTo>
                  <a:lnTo>
                    <a:pt x="220" y="163"/>
                  </a:lnTo>
                  <a:lnTo>
                    <a:pt x="213" y="150"/>
                  </a:lnTo>
                  <a:lnTo>
                    <a:pt x="207" y="144"/>
                  </a:lnTo>
                  <a:lnTo>
                    <a:pt x="202" y="133"/>
                  </a:lnTo>
                  <a:lnTo>
                    <a:pt x="197" y="121"/>
                  </a:lnTo>
                  <a:lnTo>
                    <a:pt x="194" y="112"/>
                  </a:lnTo>
                  <a:lnTo>
                    <a:pt x="192" y="101"/>
                  </a:lnTo>
                  <a:lnTo>
                    <a:pt x="189" y="93"/>
                  </a:lnTo>
                  <a:lnTo>
                    <a:pt x="186" y="82"/>
                  </a:lnTo>
                  <a:lnTo>
                    <a:pt x="186" y="73"/>
                  </a:lnTo>
                  <a:lnTo>
                    <a:pt x="185" y="66"/>
                  </a:lnTo>
                  <a:lnTo>
                    <a:pt x="185" y="56"/>
                  </a:lnTo>
                  <a:lnTo>
                    <a:pt x="183" y="47"/>
                  </a:lnTo>
                  <a:lnTo>
                    <a:pt x="181" y="39"/>
                  </a:lnTo>
                  <a:lnTo>
                    <a:pt x="183" y="31"/>
                  </a:lnTo>
                  <a:lnTo>
                    <a:pt x="185" y="24"/>
                  </a:lnTo>
                  <a:lnTo>
                    <a:pt x="188" y="16"/>
                  </a:lnTo>
                  <a:lnTo>
                    <a:pt x="190" y="5"/>
                  </a:lnTo>
                  <a:lnTo>
                    <a:pt x="193" y="0"/>
                  </a:lnTo>
                  <a:lnTo>
                    <a:pt x="13" y="448"/>
                  </a:lnTo>
                  <a:lnTo>
                    <a:pt x="8" y="457"/>
                  </a:lnTo>
                  <a:lnTo>
                    <a:pt x="5" y="466"/>
                  </a:lnTo>
                  <a:lnTo>
                    <a:pt x="3" y="473"/>
                  </a:lnTo>
                  <a:lnTo>
                    <a:pt x="2" y="482"/>
                  </a:lnTo>
                  <a:lnTo>
                    <a:pt x="0" y="491"/>
                  </a:lnTo>
                  <a:lnTo>
                    <a:pt x="2" y="497"/>
                  </a:lnTo>
                  <a:lnTo>
                    <a:pt x="2" y="505"/>
                  </a:lnTo>
                  <a:lnTo>
                    <a:pt x="1" y="515"/>
                  </a:lnTo>
                  <a:lnTo>
                    <a:pt x="5" y="523"/>
                  </a:lnTo>
                  <a:lnTo>
                    <a:pt x="5" y="531"/>
                  </a:lnTo>
                  <a:lnTo>
                    <a:pt x="8" y="545"/>
                  </a:lnTo>
                  <a:lnTo>
                    <a:pt x="10" y="554"/>
                  </a:lnTo>
                  <a:lnTo>
                    <a:pt x="14" y="562"/>
                  </a:lnTo>
                  <a:lnTo>
                    <a:pt x="15" y="573"/>
                  </a:lnTo>
                  <a:lnTo>
                    <a:pt x="20" y="581"/>
                  </a:lnTo>
                  <a:lnTo>
                    <a:pt x="26" y="593"/>
                  </a:lnTo>
                  <a:lnTo>
                    <a:pt x="33" y="604"/>
                  </a:lnTo>
                  <a:lnTo>
                    <a:pt x="38" y="614"/>
                  </a:lnTo>
                  <a:lnTo>
                    <a:pt x="43" y="625"/>
                  </a:lnTo>
                  <a:lnTo>
                    <a:pt x="49" y="633"/>
                  </a:lnTo>
                  <a:lnTo>
                    <a:pt x="59" y="644"/>
                  </a:lnTo>
                  <a:lnTo>
                    <a:pt x="67" y="656"/>
                  </a:lnTo>
                  <a:lnTo>
                    <a:pt x="74" y="668"/>
                  </a:lnTo>
                  <a:lnTo>
                    <a:pt x="78" y="679"/>
                  </a:lnTo>
                  <a:lnTo>
                    <a:pt x="91" y="692"/>
                  </a:lnTo>
                  <a:lnTo>
                    <a:pt x="102" y="699"/>
                  </a:lnTo>
                  <a:lnTo>
                    <a:pt x="111" y="715"/>
                  </a:lnTo>
                  <a:lnTo>
                    <a:pt x="121" y="726"/>
                  </a:lnTo>
                  <a:lnTo>
                    <a:pt x="132" y="736"/>
                  </a:lnTo>
                  <a:lnTo>
                    <a:pt x="143" y="750"/>
                  </a:lnTo>
                  <a:lnTo>
                    <a:pt x="155" y="763"/>
                  </a:lnTo>
                  <a:lnTo>
                    <a:pt x="167" y="772"/>
                  </a:lnTo>
                  <a:lnTo>
                    <a:pt x="181" y="788"/>
                  </a:lnTo>
                  <a:lnTo>
                    <a:pt x="193" y="799"/>
                  </a:lnTo>
                  <a:lnTo>
                    <a:pt x="207" y="811"/>
                  </a:lnTo>
                  <a:lnTo>
                    <a:pt x="222" y="825"/>
                  </a:lnTo>
                  <a:lnTo>
                    <a:pt x="236" y="837"/>
                  </a:lnTo>
                  <a:lnTo>
                    <a:pt x="249" y="850"/>
                  </a:lnTo>
                  <a:lnTo>
                    <a:pt x="265" y="862"/>
                  </a:lnTo>
                  <a:lnTo>
                    <a:pt x="282" y="875"/>
                  </a:lnTo>
                  <a:lnTo>
                    <a:pt x="300" y="890"/>
                  </a:lnTo>
                  <a:lnTo>
                    <a:pt x="318" y="903"/>
                  </a:lnTo>
                  <a:lnTo>
                    <a:pt x="333" y="915"/>
                  </a:lnTo>
                  <a:lnTo>
                    <a:pt x="353" y="927"/>
                  </a:lnTo>
                  <a:lnTo>
                    <a:pt x="368" y="942"/>
                  </a:lnTo>
                  <a:lnTo>
                    <a:pt x="384" y="956"/>
                  </a:lnTo>
                  <a:lnTo>
                    <a:pt x="403" y="970"/>
                  </a:lnTo>
                  <a:lnTo>
                    <a:pt x="424" y="982"/>
                  </a:lnTo>
                  <a:lnTo>
                    <a:pt x="442" y="995"/>
                  </a:lnTo>
                  <a:lnTo>
                    <a:pt x="463" y="1008"/>
                  </a:lnTo>
                  <a:lnTo>
                    <a:pt x="482" y="1022"/>
                  </a:lnTo>
                  <a:lnTo>
                    <a:pt x="505" y="1036"/>
                  </a:lnTo>
                  <a:lnTo>
                    <a:pt x="522" y="1049"/>
                  </a:lnTo>
                  <a:lnTo>
                    <a:pt x="544" y="1062"/>
                  </a:lnTo>
                  <a:lnTo>
                    <a:pt x="566" y="1075"/>
                  </a:lnTo>
                  <a:lnTo>
                    <a:pt x="591" y="1090"/>
                  </a:lnTo>
                  <a:lnTo>
                    <a:pt x="611" y="1104"/>
                  </a:lnTo>
                  <a:lnTo>
                    <a:pt x="633" y="1119"/>
                  </a:lnTo>
                  <a:lnTo>
                    <a:pt x="655" y="1133"/>
                  </a:lnTo>
                  <a:lnTo>
                    <a:pt x="678" y="1147"/>
                  </a:lnTo>
                  <a:lnTo>
                    <a:pt x="704" y="1161"/>
                  </a:lnTo>
                  <a:lnTo>
                    <a:pt x="726" y="1175"/>
                  </a:lnTo>
                  <a:lnTo>
                    <a:pt x="751" y="1187"/>
                  </a:lnTo>
                  <a:lnTo>
                    <a:pt x="774" y="1202"/>
                  </a:lnTo>
                  <a:lnTo>
                    <a:pt x="799" y="1214"/>
                  </a:lnTo>
                  <a:lnTo>
                    <a:pt x="980" y="761"/>
                  </a:lnTo>
                </a:path>
              </a:pathLst>
            </a:custGeom>
            <a:solidFill>
              <a:srgbClr val="712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auto">
            <a:xfrm>
              <a:off x="409" y="1555"/>
              <a:ext cx="1645" cy="886"/>
            </a:xfrm>
            <a:custGeom>
              <a:avLst/>
              <a:gdLst>
                <a:gd name="T0" fmla="*/ 750 w 1645"/>
                <a:gd name="T1" fmla="*/ 861 h 886"/>
                <a:gd name="T2" fmla="*/ 681 w 1645"/>
                <a:gd name="T3" fmla="*/ 821 h 886"/>
                <a:gd name="T4" fmla="*/ 611 w 1645"/>
                <a:gd name="T5" fmla="*/ 779 h 886"/>
                <a:gd name="T6" fmla="*/ 547 w 1645"/>
                <a:gd name="T7" fmla="*/ 735 h 886"/>
                <a:gd name="T8" fmla="*/ 482 w 1645"/>
                <a:gd name="T9" fmla="*/ 698 h 886"/>
                <a:gd name="T10" fmla="*/ 426 w 1645"/>
                <a:gd name="T11" fmla="*/ 660 h 886"/>
                <a:gd name="T12" fmla="*/ 369 w 1645"/>
                <a:gd name="T13" fmla="*/ 616 h 886"/>
                <a:gd name="T14" fmla="*/ 318 w 1645"/>
                <a:gd name="T15" fmla="*/ 577 h 886"/>
                <a:gd name="T16" fmla="*/ 267 w 1645"/>
                <a:gd name="T17" fmla="*/ 539 h 886"/>
                <a:gd name="T18" fmla="*/ 223 w 1645"/>
                <a:gd name="T19" fmla="*/ 498 h 886"/>
                <a:gd name="T20" fmla="*/ 182 w 1645"/>
                <a:gd name="T21" fmla="*/ 461 h 886"/>
                <a:gd name="T22" fmla="*/ 145 w 1645"/>
                <a:gd name="T23" fmla="*/ 425 h 886"/>
                <a:gd name="T24" fmla="*/ 112 w 1645"/>
                <a:gd name="T25" fmla="*/ 388 h 886"/>
                <a:gd name="T26" fmla="*/ 81 w 1645"/>
                <a:gd name="T27" fmla="*/ 354 h 886"/>
                <a:gd name="T28" fmla="*/ 59 w 1645"/>
                <a:gd name="T29" fmla="*/ 320 h 886"/>
                <a:gd name="T30" fmla="*/ 39 w 1645"/>
                <a:gd name="T31" fmla="*/ 287 h 886"/>
                <a:gd name="T32" fmla="*/ 21 w 1645"/>
                <a:gd name="T33" fmla="*/ 257 h 886"/>
                <a:gd name="T34" fmla="*/ 11 w 1645"/>
                <a:gd name="T35" fmla="*/ 225 h 886"/>
                <a:gd name="T36" fmla="*/ 5 w 1645"/>
                <a:gd name="T37" fmla="*/ 197 h 886"/>
                <a:gd name="T38" fmla="*/ 2 w 1645"/>
                <a:gd name="T39" fmla="*/ 171 h 886"/>
                <a:gd name="T40" fmla="*/ 4 w 1645"/>
                <a:gd name="T41" fmla="*/ 148 h 886"/>
                <a:gd name="T42" fmla="*/ 12 w 1645"/>
                <a:gd name="T43" fmla="*/ 124 h 886"/>
                <a:gd name="T44" fmla="*/ 21 w 1645"/>
                <a:gd name="T45" fmla="*/ 102 h 886"/>
                <a:gd name="T46" fmla="*/ 35 w 1645"/>
                <a:gd name="T47" fmla="*/ 80 h 886"/>
                <a:gd name="T48" fmla="*/ 57 w 1645"/>
                <a:gd name="T49" fmla="*/ 67 h 886"/>
                <a:gd name="T50" fmla="*/ 82 w 1645"/>
                <a:gd name="T51" fmla="*/ 51 h 886"/>
                <a:gd name="T52" fmla="*/ 109 w 1645"/>
                <a:gd name="T53" fmla="*/ 38 h 886"/>
                <a:gd name="T54" fmla="*/ 143 w 1645"/>
                <a:gd name="T55" fmla="*/ 26 h 886"/>
                <a:gd name="T56" fmla="*/ 182 w 1645"/>
                <a:gd name="T57" fmla="*/ 17 h 886"/>
                <a:gd name="T58" fmla="*/ 220 w 1645"/>
                <a:gd name="T59" fmla="*/ 10 h 886"/>
                <a:gd name="T60" fmla="*/ 267 w 1645"/>
                <a:gd name="T61" fmla="*/ 4 h 886"/>
                <a:gd name="T62" fmla="*/ 316 w 1645"/>
                <a:gd name="T63" fmla="*/ 0 h 886"/>
                <a:gd name="T64" fmla="*/ 366 w 1645"/>
                <a:gd name="T65" fmla="*/ 3 h 886"/>
                <a:gd name="T66" fmla="*/ 422 w 1645"/>
                <a:gd name="T67" fmla="*/ 2 h 886"/>
                <a:gd name="T68" fmla="*/ 480 w 1645"/>
                <a:gd name="T69" fmla="*/ 5 h 886"/>
                <a:gd name="T70" fmla="*/ 545 w 1645"/>
                <a:gd name="T71" fmla="*/ 11 h 886"/>
                <a:gd name="T72" fmla="*/ 611 w 1645"/>
                <a:gd name="T73" fmla="*/ 16 h 886"/>
                <a:gd name="T74" fmla="*/ 678 w 1645"/>
                <a:gd name="T75" fmla="*/ 31 h 886"/>
                <a:gd name="T76" fmla="*/ 747 w 1645"/>
                <a:gd name="T77" fmla="*/ 40 h 886"/>
                <a:gd name="T78" fmla="*/ 823 w 1645"/>
                <a:gd name="T79" fmla="*/ 52 h 886"/>
                <a:gd name="T80" fmla="*/ 898 w 1645"/>
                <a:gd name="T81" fmla="*/ 70 h 886"/>
                <a:gd name="T82" fmla="*/ 975 w 1645"/>
                <a:gd name="T83" fmla="*/ 86 h 886"/>
                <a:gd name="T84" fmla="*/ 1056 w 1645"/>
                <a:gd name="T85" fmla="*/ 107 h 886"/>
                <a:gd name="T86" fmla="*/ 1138 w 1645"/>
                <a:gd name="T87" fmla="*/ 129 h 886"/>
                <a:gd name="T88" fmla="*/ 1220 w 1645"/>
                <a:gd name="T89" fmla="*/ 154 h 886"/>
                <a:gd name="T90" fmla="*/ 799 w 1645"/>
                <a:gd name="T91" fmla="*/ 885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45" h="886">
                  <a:moveTo>
                    <a:pt x="799" y="885"/>
                  </a:moveTo>
                  <a:lnTo>
                    <a:pt x="774" y="876"/>
                  </a:lnTo>
                  <a:lnTo>
                    <a:pt x="750" y="861"/>
                  </a:lnTo>
                  <a:lnTo>
                    <a:pt x="727" y="847"/>
                  </a:lnTo>
                  <a:lnTo>
                    <a:pt x="704" y="833"/>
                  </a:lnTo>
                  <a:lnTo>
                    <a:pt x="681" y="821"/>
                  </a:lnTo>
                  <a:lnTo>
                    <a:pt x="657" y="806"/>
                  </a:lnTo>
                  <a:lnTo>
                    <a:pt x="634" y="795"/>
                  </a:lnTo>
                  <a:lnTo>
                    <a:pt x="611" y="779"/>
                  </a:lnTo>
                  <a:lnTo>
                    <a:pt x="589" y="765"/>
                  </a:lnTo>
                  <a:lnTo>
                    <a:pt x="566" y="751"/>
                  </a:lnTo>
                  <a:lnTo>
                    <a:pt x="547" y="735"/>
                  </a:lnTo>
                  <a:lnTo>
                    <a:pt x="522" y="723"/>
                  </a:lnTo>
                  <a:lnTo>
                    <a:pt x="505" y="711"/>
                  </a:lnTo>
                  <a:lnTo>
                    <a:pt x="482" y="698"/>
                  </a:lnTo>
                  <a:lnTo>
                    <a:pt x="464" y="681"/>
                  </a:lnTo>
                  <a:lnTo>
                    <a:pt x="445" y="669"/>
                  </a:lnTo>
                  <a:lnTo>
                    <a:pt x="426" y="660"/>
                  </a:lnTo>
                  <a:lnTo>
                    <a:pt x="405" y="643"/>
                  </a:lnTo>
                  <a:lnTo>
                    <a:pt x="386" y="628"/>
                  </a:lnTo>
                  <a:lnTo>
                    <a:pt x="369" y="616"/>
                  </a:lnTo>
                  <a:lnTo>
                    <a:pt x="352" y="602"/>
                  </a:lnTo>
                  <a:lnTo>
                    <a:pt x="333" y="590"/>
                  </a:lnTo>
                  <a:lnTo>
                    <a:pt x="318" y="577"/>
                  </a:lnTo>
                  <a:lnTo>
                    <a:pt x="299" y="562"/>
                  </a:lnTo>
                  <a:lnTo>
                    <a:pt x="285" y="552"/>
                  </a:lnTo>
                  <a:lnTo>
                    <a:pt x="267" y="539"/>
                  </a:lnTo>
                  <a:lnTo>
                    <a:pt x="249" y="522"/>
                  </a:lnTo>
                  <a:lnTo>
                    <a:pt x="238" y="512"/>
                  </a:lnTo>
                  <a:lnTo>
                    <a:pt x="223" y="498"/>
                  </a:lnTo>
                  <a:lnTo>
                    <a:pt x="209" y="485"/>
                  </a:lnTo>
                  <a:lnTo>
                    <a:pt x="195" y="474"/>
                  </a:lnTo>
                  <a:lnTo>
                    <a:pt x="182" y="461"/>
                  </a:lnTo>
                  <a:lnTo>
                    <a:pt x="166" y="447"/>
                  </a:lnTo>
                  <a:lnTo>
                    <a:pt x="155" y="436"/>
                  </a:lnTo>
                  <a:lnTo>
                    <a:pt x="145" y="425"/>
                  </a:lnTo>
                  <a:lnTo>
                    <a:pt x="134" y="410"/>
                  </a:lnTo>
                  <a:lnTo>
                    <a:pt x="122" y="401"/>
                  </a:lnTo>
                  <a:lnTo>
                    <a:pt x="112" y="388"/>
                  </a:lnTo>
                  <a:lnTo>
                    <a:pt x="101" y="374"/>
                  </a:lnTo>
                  <a:lnTo>
                    <a:pt x="91" y="365"/>
                  </a:lnTo>
                  <a:lnTo>
                    <a:pt x="81" y="354"/>
                  </a:lnTo>
                  <a:lnTo>
                    <a:pt x="77" y="342"/>
                  </a:lnTo>
                  <a:lnTo>
                    <a:pt x="65" y="328"/>
                  </a:lnTo>
                  <a:lnTo>
                    <a:pt x="59" y="320"/>
                  </a:lnTo>
                  <a:lnTo>
                    <a:pt x="51" y="305"/>
                  </a:lnTo>
                  <a:lnTo>
                    <a:pt x="44" y="298"/>
                  </a:lnTo>
                  <a:lnTo>
                    <a:pt x="39" y="287"/>
                  </a:lnTo>
                  <a:lnTo>
                    <a:pt x="32" y="274"/>
                  </a:lnTo>
                  <a:lnTo>
                    <a:pt x="26" y="268"/>
                  </a:lnTo>
                  <a:lnTo>
                    <a:pt x="21" y="257"/>
                  </a:lnTo>
                  <a:lnTo>
                    <a:pt x="16" y="245"/>
                  </a:lnTo>
                  <a:lnTo>
                    <a:pt x="13" y="236"/>
                  </a:lnTo>
                  <a:lnTo>
                    <a:pt x="11" y="225"/>
                  </a:lnTo>
                  <a:lnTo>
                    <a:pt x="8" y="217"/>
                  </a:lnTo>
                  <a:lnTo>
                    <a:pt x="5" y="206"/>
                  </a:lnTo>
                  <a:lnTo>
                    <a:pt x="5" y="197"/>
                  </a:lnTo>
                  <a:lnTo>
                    <a:pt x="4" y="190"/>
                  </a:lnTo>
                  <a:lnTo>
                    <a:pt x="4" y="180"/>
                  </a:lnTo>
                  <a:lnTo>
                    <a:pt x="2" y="171"/>
                  </a:lnTo>
                  <a:lnTo>
                    <a:pt x="0" y="163"/>
                  </a:lnTo>
                  <a:lnTo>
                    <a:pt x="2" y="155"/>
                  </a:lnTo>
                  <a:lnTo>
                    <a:pt x="4" y="148"/>
                  </a:lnTo>
                  <a:lnTo>
                    <a:pt x="7" y="140"/>
                  </a:lnTo>
                  <a:lnTo>
                    <a:pt x="9" y="129"/>
                  </a:lnTo>
                  <a:lnTo>
                    <a:pt x="12" y="124"/>
                  </a:lnTo>
                  <a:lnTo>
                    <a:pt x="15" y="116"/>
                  </a:lnTo>
                  <a:lnTo>
                    <a:pt x="18" y="109"/>
                  </a:lnTo>
                  <a:lnTo>
                    <a:pt x="21" y="102"/>
                  </a:lnTo>
                  <a:lnTo>
                    <a:pt x="27" y="96"/>
                  </a:lnTo>
                  <a:lnTo>
                    <a:pt x="30" y="90"/>
                  </a:lnTo>
                  <a:lnTo>
                    <a:pt x="35" y="80"/>
                  </a:lnTo>
                  <a:lnTo>
                    <a:pt x="45" y="77"/>
                  </a:lnTo>
                  <a:lnTo>
                    <a:pt x="52" y="72"/>
                  </a:lnTo>
                  <a:lnTo>
                    <a:pt x="57" y="67"/>
                  </a:lnTo>
                  <a:lnTo>
                    <a:pt x="65" y="60"/>
                  </a:lnTo>
                  <a:lnTo>
                    <a:pt x="75" y="53"/>
                  </a:lnTo>
                  <a:lnTo>
                    <a:pt x="82" y="51"/>
                  </a:lnTo>
                  <a:lnTo>
                    <a:pt x="90" y="48"/>
                  </a:lnTo>
                  <a:lnTo>
                    <a:pt x="98" y="41"/>
                  </a:lnTo>
                  <a:lnTo>
                    <a:pt x="109" y="38"/>
                  </a:lnTo>
                  <a:lnTo>
                    <a:pt x="121" y="33"/>
                  </a:lnTo>
                  <a:lnTo>
                    <a:pt x="131" y="29"/>
                  </a:lnTo>
                  <a:lnTo>
                    <a:pt x="143" y="26"/>
                  </a:lnTo>
                  <a:lnTo>
                    <a:pt x="155" y="22"/>
                  </a:lnTo>
                  <a:lnTo>
                    <a:pt x="166" y="18"/>
                  </a:lnTo>
                  <a:lnTo>
                    <a:pt x="182" y="17"/>
                  </a:lnTo>
                  <a:lnTo>
                    <a:pt x="195" y="13"/>
                  </a:lnTo>
                  <a:lnTo>
                    <a:pt x="208" y="11"/>
                  </a:lnTo>
                  <a:lnTo>
                    <a:pt x="220" y="10"/>
                  </a:lnTo>
                  <a:lnTo>
                    <a:pt x="235" y="8"/>
                  </a:lnTo>
                  <a:lnTo>
                    <a:pt x="253" y="6"/>
                  </a:lnTo>
                  <a:lnTo>
                    <a:pt x="267" y="4"/>
                  </a:lnTo>
                  <a:lnTo>
                    <a:pt x="284" y="4"/>
                  </a:lnTo>
                  <a:lnTo>
                    <a:pt x="297" y="1"/>
                  </a:lnTo>
                  <a:lnTo>
                    <a:pt x="316" y="0"/>
                  </a:lnTo>
                  <a:lnTo>
                    <a:pt x="331" y="1"/>
                  </a:lnTo>
                  <a:lnTo>
                    <a:pt x="348" y="2"/>
                  </a:lnTo>
                  <a:lnTo>
                    <a:pt x="366" y="3"/>
                  </a:lnTo>
                  <a:lnTo>
                    <a:pt x="387" y="2"/>
                  </a:lnTo>
                  <a:lnTo>
                    <a:pt x="404" y="0"/>
                  </a:lnTo>
                  <a:lnTo>
                    <a:pt x="422" y="2"/>
                  </a:lnTo>
                  <a:lnTo>
                    <a:pt x="445" y="1"/>
                  </a:lnTo>
                  <a:lnTo>
                    <a:pt x="461" y="3"/>
                  </a:lnTo>
                  <a:lnTo>
                    <a:pt x="480" y="5"/>
                  </a:lnTo>
                  <a:lnTo>
                    <a:pt x="503" y="8"/>
                  </a:lnTo>
                  <a:lnTo>
                    <a:pt x="524" y="7"/>
                  </a:lnTo>
                  <a:lnTo>
                    <a:pt x="545" y="11"/>
                  </a:lnTo>
                  <a:lnTo>
                    <a:pt x="567" y="14"/>
                  </a:lnTo>
                  <a:lnTo>
                    <a:pt x="589" y="15"/>
                  </a:lnTo>
                  <a:lnTo>
                    <a:pt x="611" y="16"/>
                  </a:lnTo>
                  <a:lnTo>
                    <a:pt x="633" y="18"/>
                  </a:lnTo>
                  <a:lnTo>
                    <a:pt x="655" y="25"/>
                  </a:lnTo>
                  <a:lnTo>
                    <a:pt x="678" y="31"/>
                  </a:lnTo>
                  <a:lnTo>
                    <a:pt x="703" y="31"/>
                  </a:lnTo>
                  <a:lnTo>
                    <a:pt x="725" y="34"/>
                  </a:lnTo>
                  <a:lnTo>
                    <a:pt x="747" y="40"/>
                  </a:lnTo>
                  <a:lnTo>
                    <a:pt x="775" y="45"/>
                  </a:lnTo>
                  <a:lnTo>
                    <a:pt x="796" y="49"/>
                  </a:lnTo>
                  <a:lnTo>
                    <a:pt x="823" y="52"/>
                  </a:lnTo>
                  <a:lnTo>
                    <a:pt x="847" y="56"/>
                  </a:lnTo>
                  <a:lnTo>
                    <a:pt x="875" y="64"/>
                  </a:lnTo>
                  <a:lnTo>
                    <a:pt x="898" y="70"/>
                  </a:lnTo>
                  <a:lnTo>
                    <a:pt x="923" y="78"/>
                  </a:lnTo>
                  <a:lnTo>
                    <a:pt x="951" y="82"/>
                  </a:lnTo>
                  <a:lnTo>
                    <a:pt x="975" y="86"/>
                  </a:lnTo>
                  <a:lnTo>
                    <a:pt x="1002" y="95"/>
                  </a:lnTo>
                  <a:lnTo>
                    <a:pt x="1028" y="102"/>
                  </a:lnTo>
                  <a:lnTo>
                    <a:pt x="1056" y="107"/>
                  </a:lnTo>
                  <a:lnTo>
                    <a:pt x="1083" y="114"/>
                  </a:lnTo>
                  <a:lnTo>
                    <a:pt x="1109" y="123"/>
                  </a:lnTo>
                  <a:lnTo>
                    <a:pt x="1138" y="129"/>
                  </a:lnTo>
                  <a:lnTo>
                    <a:pt x="1164" y="137"/>
                  </a:lnTo>
                  <a:lnTo>
                    <a:pt x="1191" y="146"/>
                  </a:lnTo>
                  <a:lnTo>
                    <a:pt x="1220" y="154"/>
                  </a:lnTo>
                  <a:lnTo>
                    <a:pt x="1246" y="161"/>
                  </a:lnTo>
                  <a:lnTo>
                    <a:pt x="1644" y="784"/>
                  </a:lnTo>
                  <a:lnTo>
                    <a:pt x="799" y="885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34" name="Freeform 26"/>
          <p:cNvSpPr>
            <a:spLocks/>
          </p:cNvSpPr>
          <p:nvPr/>
        </p:nvSpPr>
        <p:spPr bwMode="auto">
          <a:xfrm>
            <a:off x="2924175" y="2724150"/>
            <a:ext cx="1609725" cy="990600"/>
          </a:xfrm>
          <a:custGeom>
            <a:avLst/>
            <a:gdLst>
              <a:gd name="T0" fmla="*/ 0 w 1014"/>
              <a:gd name="T1" fmla="*/ 0 h 624"/>
              <a:gd name="T2" fmla="*/ 27 w 1014"/>
              <a:gd name="T3" fmla="*/ 9 h 624"/>
              <a:gd name="T4" fmla="*/ 57 w 1014"/>
              <a:gd name="T5" fmla="*/ 16 h 624"/>
              <a:gd name="T6" fmla="*/ 85 w 1014"/>
              <a:gd name="T7" fmla="*/ 26 h 624"/>
              <a:gd name="T8" fmla="*/ 115 w 1014"/>
              <a:gd name="T9" fmla="*/ 36 h 624"/>
              <a:gd name="T10" fmla="*/ 143 w 1014"/>
              <a:gd name="T11" fmla="*/ 45 h 624"/>
              <a:gd name="T12" fmla="*/ 170 w 1014"/>
              <a:gd name="T13" fmla="*/ 52 h 624"/>
              <a:gd name="T14" fmla="*/ 200 w 1014"/>
              <a:gd name="T15" fmla="*/ 64 h 624"/>
              <a:gd name="T16" fmla="*/ 226 w 1014"/>
              <a:gd name="T17" fmla="*/ 73 h 624"/>
              <a:gd name="T18" fmla="*/ 254 w 1014"/>
              <a:gd name="T19" fmla="*/ 83 h 624"/>
              <a:gd name="T20" fmla="*/ 284 w 1014"/>
              <a:gd name="T21" fmla="*/ 90 h 624"/>
              <a:gd name="T22" fmla="*/ 312 w 1014"/>
              <a:gd name="T23" fmla="*/ 104 h 624"/>
              <a:gd name="T24" fmla="*/ 340 w 1014"/>
              <a:gd name="T25" fmla="*/ 113 h 624"/>
              <a:gd name="T26" fmla="*/ 368 w 1014"/>
              <a:gd name="T27" fmla="*/ 124 h 624"/>
              <a:gd name="T28" fmla="*/ 397 w 1014"/>
              <a:gd name="T29" fmla="*/ 133 h 624"/>
              <a:gd name="T30" fmla="*/ 425 w 1014"/>
              <a:gd name="T31" fmla="*/ 145 h 624"/>
              <a:gd name="T32" fmla="*/ 456 w 1014"/>
              <a:gd name="T33" fmla="*/ 155 h 624"/>
              <a:gd name="T34" fmla="*/ 483 w 1014"/>
              <a:gd name="T35" fmla="*/ 167 h 624"/>
              <a:gd name="T36" fmla="*/ 512 w 1014"/>
              <a:gd name="T37" fmla="*/ 178 h 624"/>
              <a:gd name="T38" fmla="*/ 542 w 1014"/>
              <a:gd name="T39" fmla="*/ 190 h 624"/>
              <a:gd name="T40" fmla="*/ 568 w 1014"/>
              <a:gd name="T41" fmla="*/ 202 h 624"/>
              <a:gd name="T42" fmla="*/ 598 w 1014"/>
              <a:gd name="T43" fmla="*/ 211 h 624"/>
              <a:gd name="T44" fmla="*/ 627 w 1014"/>
              <a:gd name="T45" fmla="*/ 224 h 624"/>
              <a:gd name="T46" fmla="*/ 656 w 1014"/>
              <a:gd name="T47" fmla="*/ 235 h 624"/>
              <a:gd name="T48" fmla="*/ 681 w 1014"/>
              <a:gd name="T49" fmla="*/ 246 h 624"/>
              <a:gd name="T50" fmla="*/ 713 w 1014"/>
              <a:gd name="T51" fmla="*/ 261 h 624"/>
              <a:gd name="T52" fmla="*/ 741 w 1014"/>
              <a:gd name="T53" fmla="*/ 269 h 624"/>
              <a:gd name="T54" fmla="*/ 766 w 1014"/>
              <a:gd name="T55" fmla="*/ 286 h 624"/>
              <a:gd name="T56" fmla="*/ 798 w 1014"/>
              <a:gd name="T57" fmla="*/ 296 h 624"/>
              <a:gd name="T58" fmla="*/ 824 w 1014"/>
              <a:gd name="T59" fmla="*/ 311 h 624"/>
              <a:gd name="T60" fmla="*/ 854 w 1014"/>
              <a:gd name="T61" fmla="*/ 322 h 624"/>
              <a:gd name="T62" fmla="*/ 880 w 1014"/>
              <a:gd name="T63" fmla="*/ 334 h 624"/>
              <a:gd name="T64" fmla="*/ 906 w 1014"/>
              <a:gd name="T65" fmla="*/ 348 h 624"/>
              <a:gd name="T66" fmla="*/ 935 w 1014"/>
              <a:gd name="T67" fmla="*/ 361 h 624"/>
              <a:gd name="T68" fmla="*/ 961 w 1014"/>
              <a:gd name="T69" fmla="*/ 372 h 624"/>
              <a:gd name="T70" fmla="*/ 987 w 1014"/>
              <a:gd name="T71" fmla="*/ 386 h 624"/>
              <a:gd name="T72" fmla="*/ 1013 w 1014"/>
              <a:gd name="T73" fmla="*/ 399 h 624"/>
              <a:gd name="T74" fmla="*/ 398 w 1014"/>
              <a:gd name="T75" fmla="*/ 623 h 624"/>
              <a:gd name="T76" fmla="*/ 0 w 1014"/>
              <a:gd name="T77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14" h="624">
                <a:moveTo>
                  <a:pt x="0" y="0"/>
                </a:moveTo>
                <a:lnTo>
                  <a:pt x="27" y="9"/>
                </a:lnTo>
                <a:lnTo>
                  <a:pt x="57" y="16"/>
                </a:lnTo>
                <a:lnTo>
                  <a:pt x="85" y="26"/>
                </a:lnTo>
                <a:lnTo>
                  <a:pt x="115" y="36"/>
                </a:lnTo>
                <a:lnTo>
                  <a:pt x="143" y="45"/>
                </a:lnTo>
                <a:lnTo>
                  <a:pt x="170" y="52"/>
                </a:lnTo>
                <a:lnTo>
                  <a:pt x="200" y="64"/>
                </a:lnTo>
                <a:lnTo>
                  <a:pt x="226" y="73"/>
                </a:lnTo>
                <a:lnTo>
                  <a:pt x="254" y="83"/>
                </a:lnTo>
                <a:lnTo>
                  <a:pt x="284" y="90"/>
                </a:lnTo>
                <a:lnTo>
                  <a:pt x="312" y="104"/>
                </a:lnTo>
                <a:lnTo>
                  <a:pt x="340" y="113"/>
                </a:lnTo>
                <a:lnTo>
                  <a:pt x="368" y="124"/>
                </a:lnTo>
                <a:lnTo>
                  <a:pt x="397" y="133"/>
                </a:lnTo>
                <a:lnTo>
                  <a:pt x="425" y="145"/>
                </a:lnTo>
                <a:lnTo>
                  <a:pt x="456" y="155"/>
                </a:lnTo>
                <a:lnTo>
                  <a:pt x="483" y="167"/>
                </a:lnTo>
                <a:lnTo>
                  <a:pt x="512" y="178"/>
                </a:lnTo>
                <a:lnTo>
                  <a:pt x="542" y="190"/>
                </a:lnTo>
                <a:lnTo>
                  <a:pt x="568" y="202"/>
                </a:lnTo>
                <a:lnTo>
                  <a:pt x="598" y="211"/>
                </a:lnTo>
                <a:lnTo>
                  <a:pt x="627" y="224"/>
                </a:lnTo>
                <a:lnTo>
                  <a:pt x="656" y="235"/>
                </a:lnTo>
                <a:lnTo>
                  <a:pt x="681" y="246"/>
                </a:lnTo>
                <a:lnTo>
                  <a:pt x="713" y="261"/>
                </a:lnTo>
                <a:lnTo>
                  <a:pt x="741" y="269"/>
                </a:lnTo>
                <a:lnTo>
                  <a:pt x="766" y="286"/>
                </a:lnTo>
                <a:lnTo>
                  <a:pt x="798" y="296"/>
                </a:lnTo>
                <a:lnTo>
                  <a:pt x="824" y="311"/>
                </a:lnTo>
                <a:lnTo>
                  <a:pt x="854" y="322"/>
                </a:lnTo>
                <a:lnTo>
                  <a:pt x="880" y="334"/>
                </a:lnTo>
                <a:lnTo>
                  <a:pt x="906" y="348"/>
                </a:lnTo>
                <a:lnTo>
                  <a:pt x="935" y="361"/>
                </a:lnTo>
                <a:lnTo>
                  <a:pt x="961" y="372"/>
                </a:lnTo>
                <a:lnTo>
                  <a:pt x="987" y="386"/>
                </a:lnTo>
                <a:lnTo>
                  <a:pt x="1013" y="399"/>
                </a:lnTo>
                <a:lnTo>
                  <a:pt x="398" y="623"/>
                </a:lnTo>
                <a:lnTo>
                  <a:pt x="0" y="0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54" name="Group 46"/>
          <p:cNvGrpSpPr>
            <a:grpSpLocks/>
          </p:cNvGrpSpPr>
          <p:nvPr/>
        </p:nvGrpSpPr>
        <p:grpSpPr bwMode="auto">
          <a:xfrm>
            <a:off x="3556000" y="3357563"/>
            <a:ext cx="2033588" cy="622300"/>
            <a:chOff x="2053" y="2115"/>
            <a:chExt cx="1281" cy="392"/>
          </a:xfrm>
        </p:grpSpPr>
        <p:sp>
          <p:nvSpPr>
            <p:cNvPr id="17435" name="Freeform 27"/>
            <p:cNvSpPr>
              <a:spLocks/>
            </p:cNvSpPr>
            <p:nvPr/>
          </p:nvSpPr>
          <p:spPr bwMode="auto">
            <a:xfrm>
              <a:off x="2053" y="2115"/>
              <a:ext cx="968" cy="225"/>
            </a:xfrm>
            <a:custGeom>
              <a:avLst/>
              <a:gdLst>
                <a:gd name="T0" fmla="*/ 615 w 968"/>
                <a:gd name="T1" fmla="*/ 0 h 225"/>
                <a:gd name="T2" fmla="*/ 643 w 968"/>
                <a:gd name="T3" fmla="*/ 12 h 225"/>
                <a:gd name="T4" fmla="*/ 669 w 968"/>
                <a:gd name="T5" fmla="*/ 26 h 225"/>
                <a:gd name="T6" fmla="*/ 692 w 968"/>
                <a:gd name="T7" fmla="*/ 41 h 225"/>
                <a:gd name="T8" fmla="*/ 720 w 968"/>
                <a:gd name="T9" fmla="*/ 54 h 225"/>
                <a:gd name="T10" fmla="*/ 746 w 968"/>
                <a:gd name="T11" fmla="*/ 68 h 225"/>
                <a:gd name="T12" fmla="*/ 770 w 968"/>
                <a:gd name="T13" fmla="*/ 80 h 225"/>
                <a:gd name="T14" fmla="*/ 799 w 968"/>
                <a:gd name="T15" fmla="*/ 92 h 225"/>
                <a:gd name="T16" fmla="*/ 822 w 968"/>
                <a:gd name="T17" fmla="*/ 106 h 225"/>
                <a:gd name="T18" fmla="*/ 846 w 968"/>
                <a:gd name="T19" fmla="*/ 120 h 225"/>
                <a:gd name="T20" fmla="*/ 872 w 968"/>
                <a:gd name="T21" fmla="*/ 136 h 225"/>
                <a:gd name="T22" fmla="*/ 894 w 968"/>
                <a:gd name="T23" fmla="*/ 149 h 225"/>
                <a:gd name="T24" fmla="*/ 920 w 968"/>
                <a:gd name="T25" fmla="*/ 161 h 225"/>
                <a:gd name="T26" fmla="*/ 943 w 968"/>
                <a:gd name="T27" fmla="*/ 177 h 225"/>
                <a:gd name="T28" fmla="*/ 967 w 968"/>
                <a:gd name="T29" fmla="*/ 191 h 225"/>
                <a:gd name="T30" fmla="*/ 0 w 968"/>
                <a:gd name="T31" fmla="*/ 224 h 225"/>
                <a:gd name="T32" fmla="*/ 615 w 968"/>
                <a:gd name="T3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8" h="225">
                  <a:moveTo>
                    <a:pt x="615" y="0"/>
                  </a:moveTo>
                  <a:lnTo>
                    <a:pt x="643" y="12"/>
                  </a:lnTo>
                  <a:lnTo>
                    <a:pt x="669" y="26"/>
                  </a:lnTo>
                  <a:lnTo>
                    <a:pt x="692" y="41"/>
                  </a:lnTo>
                  <a:lnTo>
                    <a:pt x="720" y="54"/>
                  </a:lnTo>
                  <a:lnTo>
                    <a:pt x="746" y="68"/>
                  </a:lnTo>
                  <a:lnTo>
                    <a:pt x="770" y="80"/>
                  </a:lnTo>
                  <a:lnTo>
                    <a:pt x="799" y="92"/>
                  </a:lnTo>
                  <a:lnTo>
                    <a:pt x="822" y="106"/>
                  </a:lnTo>
                  <a:lnTo>
                    <a:pt x="846" y="120"/>
                  </a:lnTo>
                  <a:lnTo>
                    <a:pt x="872" y="136"/>
                  </a:lnTo>
                  <a:lnTo>
                    <a:pt x="894" y="149"/>
                  </a:lnTo>
                  <a:lnTo>
                    <a:pt x="920" y="161"/>
                  </a:lnTo>
                  <a:lnTo>
                    <a:pt x="943" y="177"/>
                  </a:lnTo>
                  <a:lnTo>
                    <a:pt x="967" y="191"/>
                  </a:lnTo>
                  <a:lnTo>
                    <a:pt x="0" y="224"/>
                  </a:lnTo>
                  <a:lnTo>
                    <a:pt x="615" y="0"/>
                  </a:lnTo>
                </a:path>
              </a:pathLst>
            </a:custGeom>
            <a:solidFill>
              <a:srgbClr val="DC00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auto">
            <a:xfrm>
              <a:off x="2053" y="2306"/>
              <a:ext cx="1281" cy="201"/>
            </a:xfrm>
            <a:custGeom>
              <a:avLst/>
              <a:gdLst>
                <a:gd name="T0" fmla="*/ 967 w 1281"/>
                <a:gd name="T1" fmla="*/ 0 h 201"/>
                <a:gd name="T2" fmla="*/ 990 w 1281"/>
                <a:gd name="T3" fmla="*/ 13 h 201"/>
                <a:gd name="T4" fmla="*/ 1013 w 1281"/>
                <a:gd name="T5" fmla="*/ 25 h 201"/>
                <a:gd name="T6" fmla="*/ 1034 w 1281"/>
                <a:gd name="T7" fmla="*/ 37 h 201"/>
                <a:gd name="T8" fmla="*/ 1056 w 1281"/>
                <a:gd name="T9" fmla="*/ 53 h 201"/>
                <a:gd name="T10" fmla="*/ 1079 w 1281"/>
                <a:gd name="T11" fmla="*/ 67 h 201"/>
                <a:gd name="T12" fmla="*/ 1100 w 1281"/>
                <a:gd name="T13" fmla="*/ 79 h 201"/>
                <a:gd name="T14" fmla="*/ 1122 w 1281"/>
                <a:gd name="T15" fmla="*/ 96 h 201"/>
                <a:gd name="T16" fmla="*/ 1142 w 1281"/>
                <a:gd name="T17" fmla="*/ 108 h 201"/>
                <a:gd name="T18" fmla="*/ 1163 w 1281"/>
                <a:gd name="T19" fmla="*/ 122 h 201"/>
                <a:gd name="T20" fmla="*/ 1183 w 1281"/>
                <a:gd name="T21" fmla="*/ 134 h 201"/>
                <a:gd name="T22" fmla="*/ 1203 w 1281"/>
                <a:gd name="T23" fmla="*/ 147 h 201"/>
                <a:gd name="T24" fmla="*/ 1223 w 1281"/>
                <a:gd name="T25" fmla="*/ 163 h 201"/>
                <a:gd name="T26" fmla="*/ 1242 w 1281"/>
                <a:gd name="T27" fmla="*/ 175 h 201"/>
                <a:gd name="T28" fmla="*/ 1260 w 1281"/>
                <a:gd name="T29" fmla="*/ 187 h 201"/>
                <a:gd name="T30" fmla="*/ 1280 w 1281"/>
                <a:gd name="T31" fmla="*/ 200 h 201"/>
                <a:gd name="T32" fmla="*/ 0 w 1281"/>
                <a:gd name="T33" fmla="*/ 33 h 201"/>
                <a:gd name="T34" fmla="*/ 967 w 1281"/>
                <a:gd name="T3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1" h="201">
                  <a:moveTo>
                    <a:pt x="967" y="0"/>
                  </a:moveTo>
                  <a:lnTo>
                    <a:pt x="990" y="13"/>
                  </a:lnTo>
                  <a:lnTo>
                    <a:pt x="1013" y="25"/>
                  </a:lnTo>
                  <a:lnTo>
                    <a:pt x="1034" y="37"/>
                  </a:lnTo>
                  <a:lnTo>
                    <a:pt x="1056" y="53"/>
                  </a:lnTo>
                  <a:lnTo>
                    <a:pt x="1079" y="67"/>
                  </a:lnTo>
                  <a:lnTo>
                    <a:pt x="1100" y="79"/>
                  </a:lnTo>
                  <a:lnTo>
                    <a:pt x="1122" y="96"/>
                  </a:lnTo>
                  <a:lnTo>
                    <a:pt x="1142" y="108"/>
                  </a:lnTo>
                  <a:lnTo>
                    <a:pt x="1163" y="122"/>
                  </a:lnTo>
                  <a:lnTo>
                    <a:pt x="1183" y="134"/>
                  </a:lnTo>
                  <a:lnTo>
                    <a:pt x="1203" y="147"/>
                  </a:lnTo>
                  <a:lnTo>
                    <a:pt x="1223" y="163"/>
                  </a:lnTo>
                  <a:lnTo>
                    <a:pt x="1242" y="175"/>
                  </a:lnTo>
                  <a:lnTo>
                    <a:pt x="1260" y="187"/>
                  </a:lnTo>
                  <a:lnTo>
                    <a:pt x="1280" y="200"/>
                  </a:lnTo>
                  <a:lnTo>
                    <a:pt x="0" y="33"/>
                  </a:lnTo>
                  <a:lnTo>
                    <a:pt x="967" y="0"/>
                  </a:lnTo>
                </a:path>
              </a:pathLst>
            </a:custGeom>
            <a:solidFill>
              <a:srgbClr val="DC00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6169025" y="2225675"/>
            <a:ext cx="2479675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48" name="Group 40"/>
          <p:cNvGrpSpPr>
            <a:grpSpLocks/>
          </p:cNvGrpSpPr>
          <p:nvPr/>
        </p:nvGrpSpPr>
        <p:grpSpPr bwMode="auto">
          <a:xfrm>
            <a:off x="6427788" y="2406650"/>
            <a:ext cx="2713037" cy="923925"/>
            <a:chOff x="4049" y="1516"/>
            <a:chExt cx="1709" cy="582"/>
          </a:xfrm>
        </p:grpSpPr>
        <p:sp>
          <p:nvSpPr>
            <p:cNvPr id="17438" name="Rectangle 30"/>
            <p:cNvSpPr>
              <a:spLocks noChangeArrowheads="1"/>
            </p:cNvSpPr>
            <p:nvPr/>
          </p:nvSpPr>
          <p:spPr bwMode="auto">
            <a:xfrm>
              <a:off x="4049" y="1578"/>
              <a:ext cx="86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Rectangle 31"/>
            <p:cNvSpPr>
              <a:spLocks noChangeArrowheads="1"/>
            </p:cNvSpPr>
            <p:nvPr/>
          </p:nvSpPr>
          <p:spPr bwMode="auto">
            <a:xfrm>
              <a:off x="4165" y="1516"/>
              <a:ext cx="1593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sz="1800" b="1" dirty="0">
                  <a:solidFill>
                    <a:schemeClr val="tx2"/>
                  </a:solidFill>
                  <a:latin typeface="Arial" charset="0"/>
                </a:rPr>
                <a:t>Individual Income         Tax,  </a:t>
              </a:r>
              <a:r>
                <a:rPr lang="en-US" sz="1800" b="1" dirty="0" smtClean="0">
                  <a:solidFill>
                    <a:schemeClr val="tx2"/>
                  </a:solidFill>
                  <a:latin typeface="Arial" charset="0"/>
                </a:rPr>
                <a:t>47%</a:t>
              </a:r>
            </a:p>
            <a:p>
              <a:endParaRPr lang="en-US" sz="1800" b="1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17449" name="Group 41"/>
          <p:cNvGrpSpPr>
            <a:grpSpLocks/>
          </p:cNvGrpSpPr>
          <p:nvPr/>
        </p:nvGrpSpPr>
        <p:grpSpPr bwMode="auto">
          <a:xfrm>
            <a:off x="6427788" y="3009900"/>
            <a:ext cx="2152650" cy="641350"/>
            <a:chOff x="4049" y="1896"/>
            <a:chExt cx="1356" cy="404"/>
          </a:xfrm>
        </p:grpSpPr>
        <p:sp>
          <p:nvSpPr>
            <p:cNvPr id="17440" name="Rectangle 32"/>
            <p:cNvSpPr>
              <a:spLocks noChangeArrowheads="1"/>
            </p:cNvSpPr>
            <p:nvPr/>
          </p:nvSpPr>
          <p:spPr bwMode="auto">
            <a:xfrm>
              <a:off x="4049" y="1920"/>
              <a:ext cx="86" cy="86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Rectangle 33"/>
            <p:cNvSpPr>
              <a:spLocks noChangeArrowheads="1"/>
            </p:cNvSpPr>
            <p:nvPr/>
          </p:nvSpPr>
          <p:spPr bwMode="auto">
            <a:xfrm>
              <a:off x="4105" y="1896"/>
              <a:ext cx="13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b="1" dirty="0">
                  <a:solidFill>
                    <a:schemeClr val="tx2"/>
                  </a:solidFill>
                  <a:latin typeface="Arial" charset="0"/>
                </a:rPr>
                <a:t> Social Insurance</a:t>
              </a:r>
            </a:p>
            <a:p>
              <a:r>
                <a:rPr lang="en-US" sz="1800" b="1" dirty="0">
                  <a:solidFill>
                    <a:schemeClr val="tx2"/>
                  </a:solidFill>
                  <a:latin typeface="Arial" charset="0"/>
                </a:rPr>
                <a:t> Tax, </a:t>
              </a:r>
              <a:r>
                <a:rPr lang="en-US" sz="1800" b="1" dirty="0" smtClean="0">
                  <a:solidFill>
                    <a:schemeClr val="tx2"/>
                  </a:solidFill>
                  <a:latin typeface="Arial" charset="0"/>
                </a:rPr>
                <a:t>34%</a:t>
              </a:r>
              <a:endParaRPr lang="en-US" sz="1800" b="1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17450" name="Group 42"/>
          <p:cNvGrpSpPr>
            <a:grpSpLocks/>
          </p:cNvGrpSpPr>
          <p:nvPr/>
        </p:nvGrpSpPr>
        <p:grpSpPr bwMode="auto">
          <a:xfrm>
            <a:off x="6427788" y="3629025"/>
            <a:ext cx="1968500" cy="641350"/>
            <a:chOff x="4049" y="2286"/>
            <a:chExt cx="1240" cy="404"/>
          </a:xfrm>
        </p:grpSpPr>
        <p:sp>
          <p:nvSpPr>
            <p:cNvPr id="17442" name="Rectangle 34"/>
            <p:cNvSpPr>
              <a:spLocks noChangeArrowheads="1"/>
            </p:cNvSpPr>
            <p:nvPr/>
          </p:nvSpPr>
          <p:spPr bwMode="auto">
            <a:xfrm>
              <a:off x="4049" y="2356"/>
              <a:ext cx="86" cy="86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Rectangle 35"/>
            <p:cNvSpPr>
              <a:spLocks noChangeArrowheads="1"/>
            </p:cNvSpPr>
            <p:nvPr/>
          </p:nvSpPr>
          <p:spPr bwMode="auto">
            <a:xfrm>
              <a:off x="4117" y="2286"/>
              <a:ext cx="11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b="1" dirty="0">
                  <a:solidFill>
                    <a:schemeClr val="tx2"/>
                  </a:solidFill>
                  <a:latin typeface="Arial" charset="0"/>
                </a:rPr>
                <a:t> Corporate Tax,</a:t>
              </a:r>
            </a:p>
            <a:p>
              <a:r>
                <a:rPr lang="en-US" sz="1800" b="1" dirty="0">
                  <a:solidFill>
                    <a:schemeClr val="tx2"/>
                  </a:solidFill>
                  <a:latin typeface="Arial" charset="0"/>
                </a:rPr>
                <a:t> </a:t>
              </a:r>
              <a:r>
                <a:rPr lang="en-US" sz="1800" b="1" dirty="0" smtClean="0">
                  <a:solidFill>
                    <a:schemeClr val="tx2"/>
                  </a:solidFill>
                  <a:latin typeface="Arial" charset="0"/>
                </a:rPr>
                <a:t>10%</a:t>
              </a:r>
              <a:endParaRPr lang="en-US" sz="1800" b="1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17451" name="Group 43"/>
          <p:cNvGrpSpPr>
            <a:grpSpLocks/>
          </p:cNvGrpSpPr>
          <p:nvPr/>
        </p:nvGrpSpPr>
        <p:grpSpPr bwMode="auto">
          <a:xfrm>
            <a:off x="6427788" y="4267200"/>
            <a:ext cx="1422400" cy="366713"/>
            <a:chOff x="4049" y="2688"/>
            <a:chExt cx="896" cy="231"/>
          </a:xfrm>
        </p:grpSpPr>
        <p:sp>
          <p:nvSpPr>
            <p:cNvPr id="17446" name="Rectangle 38"/>
            <p:cNvSpPr>
              <a:spLocks noChangeArrowheads="1"/>
            </p:cNvSpPr>
            <p:nvPr/>
          </p:nvSpPr>
          <p:spPr bwMode="auto">
            <a:xfrm>
              <a:off x="4117" y="2688"/>
              <a:ext cx="8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b="1" dirty="0">
                  <a:solidFill>
                    <a:schemeClr val="tx2"/>
                  </a:solidFill>
                  <a:latin typeface="Arial" charset="0"/>
                </a:rPr>
                <a:t> Other, </a:t>
              </a:r>
              <a:r>
                <a:rPr lang="en-US" sz="1800" b="1" dirty="0" smtClean="0">
                  <a:solidFill>
                    <a:schemeClr val="tx2"/>
                  </a:solidFill>
                  <a:latin typeface="Arial" charset="0"/>
                </a:rPr>
                <a:t>9%</a:t>
              </a:r>
              <a:endParaRPr lang="en-US" sz="1800" b="1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7447" name="Rectangle 39"/>
            <p:cNvSpPr>
              <a:spLocks noChangeArrowheads="1"/>
            </p:cNvSpPr>
            <p:nvPr/>
          </p:nvSpPr>
          <p:spPr bwMode="auto">
            <a:xfrm>
              <a:off x="4049" y="2755"/>
              <a:ext cx="86" cy="86"/>
            </a:xfrm>
            <a:prstGeom prst="rect">
              <a:avLst/>
            </a:prstGeom>
            <a:solidFill>
              <a:srgbClr val="DC008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608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Federal Receipts - 2012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685163"/>
              </p:ext>
            </p:extLst>
          </p:nvPr>
        </p:nvGraphicFramePr>
        <p:xfrm>
          <a:off x="457200" y="1600194"/>
          <a:ext cx="8229600" cy="480060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4656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Item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Requested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46568">
                <a:tc>
                  <a:txBody>
                    <a:bodyPr/>
                    <a:lstStyle/>
                    <a:p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2" tooltip="Income tax in the United States"/>
                        </a:rPr>
                        <a:t>Individual income tax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1,359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6568">
                <a:tc>
                  <a:txBody>
                    <a:bodyPr/>
                    <a:lstStyle/>
                    <a:p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3" tooltip="Social Security (United States)"/>
                        </a:rPr>
                        <a:t>Social Security</a:t>
                      </a:r>
                      <a:r>
                        <a:rPr lang="en-US">
                          <a:effectLst/>
                        </a:rPr>
                        <a:t> and other </a:t>
                      </a:r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4" tooltip="Payroll tax"/>
                        </a:rPr>
                        <a:t>payroll tax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959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6568">
                <a:tc>
                  <a:txBody>
                    <a:bodyPr/>
                    <a:lstStyle/>
                    <a:p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5" tooltip="Corporate tax in the United States"/>
                        </a:rPr>
                        <a:t>Corporate income tax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348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6568">
                <a:tc>
                  <a:txBody>
                    <a:bodyPr/>
                    <a:lstStyle/>
                    <a:p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6" tooltip="Excise tax in the United States"/>
                        </a:rPr>
                        <a:t>Excise tax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88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6568">
                <a:tc>
                  <a:txBody>
                    <a:bodyPr/>
                    <a:lstStyle/>
                    <a:p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7" tooltip="Customs"/>
                        </a:rPr>
                        <a:t>Customs</a:t>
                      </a:r>
                      <a:r>
                        <a:rPr lang="en-US">
                          <a:effectLst/>
                        </a:rPr>
                        <a:t> </a:t>
                      </a:r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8" tooltip="Duty (economics)"/>
                        </a:rPr>
                        <a:t>duties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6568">
                <a:tc>
                  <a:txBody>
                    <a:bodyPr/>
                    <a:lstStyle/>
                    <a:p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9" tooltip="Inheritance tax"/>
                        </a:rPr>
                        <a:t>Estate</a:t>
                      </a:r>
                      <a:r>
                        <a:rPr lang="en-US">
                          <a:effectLst/>
                        </a:rPr>
                        <a:t> and </a:t>
                      </a:r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10" tooltip="Gift tax"/>
                        </a:rPr>
                        <a:t>gift taxes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81493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Deposits of earnings and </a:t>
                      </a:r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11" tooltip="Federal Reserve System"/>
                        </a:rPr>
                        <a:t>Federal Reserve System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80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6568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Other miscellaneous receipts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6568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Total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2902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095345"/>
            <a:ext cx="8762335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The Obama administration's February 2012 budget request contained </a:t>
            </a: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$2.902 trillion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in receipts and </a:t>
            </a: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$3.803 trillion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in outlays, for a deficit of $901 billion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Total receipts (in billions of dollars):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Budget Expenditures...</a:t>
            </a:r>
            <a:endParaRPr lang="en-US" dirty="0"/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6169025" y="2225675"/>
            <a:ext cx="2479675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4343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0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TRt0NDgJvLurUtYjdRJCsKnyCxudpRsXtBwA0D9eqd61zjZHGC:www.gopusa.com/news/files/2011/10/IRS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4572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2819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7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652463" y="188913"/>
            <a:ext cx="78946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000" b="1">
                <a:solidFill>
                  <a:srgbClr val="000099"/>
                </a:solidFill>
                <a:latin typeface="Times New Roman" pitchFamily="18" charset="0"/>
              </a:rPr>
              <a:t>What are Taxes?</a:t>
            </a:r>
          </a:p>
        </p:txBody>
      </p:sp>
      <p:sp>
        <p:nvSpPr>
          <p:cNvPr id="108547" name="Rectangle 4" descr="Papyrus"/>
          <p:cNvSpPr>
            <a:spLocks noChangeArrowheads="1"/>
          </p:cNvSpPr>
          <p:nvPr/>
        </p:nvSpPr>
        <p:spPr bwMode="auto">
          <a:xfrm>
            <a:off x="0" y="2286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457200" indent="-457200" algn="ctr"/>
            <a:endParaRPr lang="en-US" sz="1200">
              <a:latin typeface="Verdana" pitchFamily="34" charset="0"/>
            </a:endParaRPr>
          </a:p>
        </p:txBody>
      </p:sp>
      <p:sp>
        <p:nvSpPr>
          <p:cNvPr id="22533" name="Rectangle 5" descr="Papyrus"/>
          <p:cNvSpPr>
            <a:spLocks noChangeArrowheads="1"/>
          </p:cNvSpPr>
          <p:nvPr/>
        </p:nvSpPr>
        <p:spPr bwMode="auto">
          <a:xfrm>
            <a:off x="0" y="19050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2400">
                <a:solidFill>
                  <a:srgbClr val="0000FF"/>
                </a:solidFill>
                <a:latin typeface="Signboard" pitchFamily="2" charset="0"/>
              </a:rPr>
              <a:t>                </a:t>
            </a:r>
            <a:endParaRPr lang="en-US" sz="2000" b="1" i="1">
              <a:latin typeface="Verdana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28600" y="1981200"/>
            <a:ext cx="86868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ctr"/>
            <a:r>
              <a:rPr lang="en-US" sz="3600" b="1">
                <a:solidFill>
                  <a:srgbClr val="000099"/>
                </a:solidFill>
                <a:latin typeface="Times New Roman" pitchFamily="18" charset="0"/>
              </a:rPr>
              <a:t>Why does the government tax?</a:t>
            </a:r>
          </a:p>
          <a:p>
            <a:pPr marL="457200" indent="-457200" algn="ctr"/>
            <a:endParaRPr lang="en-US" sz="800">
              <a:solidFill>
                <a:srgbClr val="000099"/>
              </a:solidFill>
              <a:latin typeface="Times New Roman" pitchFamily="18" charset="0"/>
            </a:endParaRPr>
          </a:p>
          <a:p>
            <a:pPr marL="457200" indent="-457200"/>
            <a:r>
              <a:rPr lang="en-US" sz="3200" b="1">
                <a:latin typeface="Times New Roman" pitchFamily="18" charset="0"/>
              </a:rPr>
              <a:t>Two purposes:</a:t>
            </a:r>
          </a:p>
          <a:p>
            <a:pPr marL="457200" indent="-457200">
              <a:buFontTx/>
              <a:buAutoNum type="arabicPeriod"/>
            </a:pPr>
            <a:r>
              <a:rPr lang="en-US" sz="3200" b="1">
                <a:latin typeface="Times New Roman" pitchFamily="18" charset="0"/>
              </a:rPr>
              <a:t>Finance government operations.</a:t>
            </a:r>
          </a:p>
          <a:p>
            <a:pPr marL="914400" lvl="1" indent="-457200">
              <a:buFontTx/>
              <a:buChar char="•"/>
            </a:pPr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Public goods-highways, defense, employee wages</a:t>
            </a:r>
          </a:p>
          <a:p>
            <a:pPr marL="914400" lvl="1" indent="-457200">
              <a:buFontTx/>
              <a:buChar char="•"/>
            </a:pPr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Fund Programs- welfare, social security</a:t>
            </a:r>
            <a:endParaRPr lang="en-US" sz="2400" b="1">
              <a:solidFill>
                <a:srgbClr val="990000"/>
              </a:solidFill>
              <a:latin typeface="Times New Roman" pitchFamily="18" charset="0"/>
            </a:endParaRPr>
          </a:p>
          <a:p>
            <a:pPr marL="457200" indent="-457200"/>
            <a:r>
              <a:rPr lang="en-US" sz="3200" b="1">
                <a:latin typeface="Times New Roman" pitchFamily="18" charset="0"/>
              </a:rPr>
              <a:t>2. Influence economic behavior of firms and individuals.</a:t>
            </a:r>
            <a:endParaRPr lang="en-US" sz="2800" b="1">
              <a:latin typeface="Times New Roman" pitchFamily="18" charset="0"/>
            </a:endParaRPr>
          </a:p>
          <a:p>
            <a:pPr marL="457200" indent="-457200"/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    Ex: Excise taxes on tobacco raises tax revenue and discourages the use of cigarettes.</a:t>
            </a:r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28600" y="9144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Taxes – </a:t>
            </a:r>
            <a:r>
              <a:rPr lang="en-US" sz="3200" b="1" u="sng">
                <a:latin typeface="Times New Roman" pitchFamily="18" charset="0"/>
              </a:rPr>
              <a:t>mandatory</a:t>
            </a:r>
            <a:r>
              <a:rPr lang="en-US" sz="3200" b="1">
                <a:latin typeface="Times New Roman" pitchFamily="18" charset="0"/>
              </a:rPr>
              <a:t> payments made to the  government to cover costs of governing.</a:t>
            </a:r>
          </a:p>
        </p:txBody>
      </p:sp>
      <p:sp>
        <p:nvSpPr>
          <p:cNvPr id="108551" name="Slide Number Placeholder 6"/>
          <p:cNvSpPr txBox="1">
            <a:spLocks noGrp="1"/>
          </p:cNvSpPr>
          <p:nvPr/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6805EE8-FD1E-48AB-8845-23F276EFB770}" type="slidenum">
              <a:rPr lang="en-US" sz="1400">
                <a:latin typeface="Times New Roman" pitchFamily="18" charset="0"/>
              </a:rPr>
              <a:pPr algn="r"/>
              <a:t>3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76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 bldLvl="2" autoUpdateAnimBg="0"/>
      <p:bldP spid="22534" grpId="0" build="p" bldLvl="2" autoUpdateAnimBg="0"/>
      <p:bldP spid="2253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624681" y="0"/>
            <a:ext cx="789463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Criteria for Effective Taxes:</a:t>
            </a:r>
            <a:endParaRPr lang="en-US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8547" name="Rectangle 4" descr="Papyrus"/>
          <p:cNvSpPr>
            <a:spLocks noChangeArrowheads="1"/>
          </p:cNvSpPr>
          <p:nvPr/>
        </p:nvSpPr>
        <p:spPr bwMode="auto">
          <a:xfrm>
            <a:off x="0" y="2286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457200" indent="-457200" algn="ctr"/>
            <a:endParaRPr lang="en-US" sz="1200">
              <a:latin typeface="Verdana" pitchFamily="34" charset="0"/>
            </a:endParaRPr>
          </a:p>
        </p:txBody>
      </p:sp>
      <p:sp>
        <p:nvSpPr>
          <p:cNvPr id="22533" name="Rectangle 5" descr="Papyrus"/>
          <p:cNvSpPr>
            <a:spLocks noChangeArrowheads="1"/>
          </p:cNvSpPr>
          <p:nvPr/>
        </p:nvSpPr>
        <p:spPr bwMode="auto">
          <a:xfrm>
            <a:off x="0" y="19050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2400">
                <a:solidFill>
                  <a:srgbClr val="0000FF"/>
                </a:solidFill>
                <a:latin typeface="Signboard" pitchFamily="2" charset="0"/>
              </a:rPr>
              <a:t>                </a:t>
            </a:r>
            <a:endParaRPr lang="en-US" sz="2000" b="1" i="1">
              <a:latin typeface="Verdana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5400" y="589138"/>
            <a:ext cx="86868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ctr"/>
            <a:endParaRPr lang="en-US" sz="800" dirty="0">
              <a:solidFill>
                <a:srgbClr val="000099"/>
              </a:solidFill>
              <a:latin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3200" b="1" dirty="0" smtClean="0">
                <a:latin typeface="Times New Roman" pitchFamily="18" charset="0"/>
              </a:rPr>
              <a:t>Equity or Fairness</a:t>
            </a:r>
          </a:p>
          <a:p>
            <a:pPr lvl="1"/>
            <a:r>
              <a:rPr lang="en-US" sz="3200" b="1" dirty="0" smtClean="0">
                <a:solidFill>
                  <a:srgbClr val="990000"/>
                </a:solidFill>
                <a:latin typeface="Times New Roman" pitchFamily="18" charset="0"/>
              </a:rPr>
              <a:t>Most people feel that taxes have to be impartial and just to be fair.  Some people believe that equal=fair</a:t>
            </a:r>
            <a:endParaRPr lang="en-US" sz="3200" b="1" dirty="0">
              <a:solidFill>
                <a:srgbClr val="990000"/>
              </a:solidFill>
              <a:latin typeface="Times New Roman" pitchFamily="18" charset="0"/>
            </a:endParaRPr>
          </a:p>
          <a:p>
            <a:pPr marL="457200" indent="-457200"/>
            <a:r>
              <a:rPr lang="en-US" sz="3200" b="1" dirty="0">
                <a:latin typeface="Times New Roman" pitchFamily="18" charset="0"/>
              </a:rPr>
              <a:t>2. </a:t>
            </a:r>
            <a:r>
              <a:rPr lang="en-US" sz="3200" b="1" dirty="0" smtClean="0">
                <a:latin typeface="Times New Roman" pitchFamily="18" charset="0"/>
              </a:rPr>
              <a:t>Simplicity</a:t>
            </a:r>
            <a:endParaRPr lang="en-US" sz="2800" b="1" dirty="0">
              <a:latin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990000"/>
                </a:solidFill>
                <a:latin typeface="Times New Roman" pitchFamily="18" charset="0"/>
              </a:rPr>
              <a:t>Tax laws should be written so that both the taxpayer and the tax collector can understand them.</a:t>
            </a:r>
          </a:p>
          <a:p>
            <a:pPr marL="514350" indent="-514350">
              <a:buAutoNum type="arabicPeriod" startAt="3"/>
            </a:pPr>
            <a:r>
              <a:rPr lang="en-US" sz="3200" b="1" dirty="0" smtClean="0">
                <a:latin typeface="Times New Roman" pitchFamily="18" charset="0"/>
              </a:rPr>
              <a:t>Efficiency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990000"/>
                </a:solidFill>
                <a:latin typeface="Times New Roman" pitchFamily="18" charset="0"/>
              </a:rPr>
              <a:t>A tax should be relatively easy to administer and reasonably successful at generating revenue</a:t>
            </a:r>
            <a:endParaRPr lang="en-US" sz="32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08551" name="Slide Number Placeholder 6"/>
          <p:cNvSpPr txBox="1">
            <a:spLocks noGrp="1"/>
          </p:cNvSpPr>
          <p:nvPr/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6805EE8-FD1E-48AB-8845-23F276EFB770}" type="slidenum">
              <a:rPr lang="en-US" sz="1400">
                <a:latin typeface="Times New Roman" pitchFamily="18" charset="0"/>
              </a:rPr>
              <a:pPr algn="r"/>
              <a:t>4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855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 bldLvl="2" autoUpdateAnimBg="0"/>
      <p:bldP spid="22534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TAXES AND EQUITY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Principles of Taxation</a:t>
            </a:r>
            <a:endParaRPr lang="en-US">
              <a:latin typeface="Tahoma" pitchFamily="34" charset="0"/>
            </a:endParaRPr>
          </a:p>
          <a:p>
            <a:pPr lvl="1"/>
            <a:r>
              <a:rPr lang="en-US"/>
              <a:t>Benefits principle</a:t>
            </a:r>
          </a:p>
          <a:p>
            <a:pPr lvl="1"/>
            <a:r>
              <a:rPr lang="en-US"/>
              <a:t>Ability-to-pay principle</a:t>
            </a:r>
          </a:p>
        </p:txBody>
      </p:sp>
      <p:pic>
        <p:nvPicPr>
          <p:cNvPr id="56324" name="Picture 4" descr="C:\Program Files\Microsoft Office\Clipart\Popular\MONEYBAG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76600"/>
            <a:ext cx="2109788" cy="314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114800" y="5181600"/>
            <a:ext cx="114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000000"/>
                </a:solidFill>
                <a:latin typeface="Bookman Old Style" pitchFamily="18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18446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Benefits Principle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229600" cy="4525963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dirty="0"/>
              <a:t>The </a:t>
            </a:r>
            <a:r>
              <a:rPr lang="en-US" b="1" i="1" u="sng" dirty="0">
                <a:solidFill>
                  <a:srgbClr val="25A9A6"/>
                </a:solidFill>
              </a:rPr>
              <a:t>benefits principle </a:t>
            </a:r>
            <a:r>
              <a:rPr lang="en-US" dirty="0"/>
              <a:t>is the idea that people should pay taxes based on the benefits they receive from government services.</a:t>
            </a:r>
          </a:p>
          <a:p>
            <a:r>
              <a:rPr lang="en-US" dirty="0"/>
              <a:t>An example is a gasoline tax:</a:t>
            </a:r>
          </a:p>
          <a:p>
            <a:pPr lvl="1"/>
            <a:r>
              <a:rPr lang="en-US" dirty="0"/>
              <a:t>Tax revenues from a gasoline tax are used to finance our highway system.</a:t>
            </a:r>
          </a:p>
          <a:p>
            <a:pPr lvl="1"/>
            <a:r>
              <a:rPr lang="en-US" dirty="0"/>
              <a:t>People who drive the most also pay the most toward maintaining roads.</a:t>
            </a:r>
          </a:p>
        </p:txBody>
      </p:sp>
      <p:sp>
        <p:nvSpPr>
          <p:cNvPr id="2" name="AutoShape 2" descr="data:image/jpeg;base64,/9j/4AAQSkZJRgABAQAAAQABAAD/2wCEAAkGBxQTEhQUExQUFRQXFRQVFBQXGBUVFxQUFRQWFhQUFBQYHCggGBwlHBUUITEhJSkrLi4uFx8zODMsNygtLisBCgoKDg0OFxAQGywkHyQsLCwsLCwsLCwsLCwsLCwtLCwsLCwsLCwsLCwsLCwsLCwsLCwsLCwsLCwsLCwsLCwsLP/AABEIAJMBVwMBIgACEQEDEQH/xAAcAAAABwEBAAAAAAAAAAAAAAAAAQIDBAUGBwj/xABFEAACAQIDBQQHBQYFBAEFAAABAgMAEQQSIQUGMUFREyJhgRQyQnGRobEHUpLB0RUjU3KC8ENiorLhFjPC0vEkNHODk//EABkBAAMBAQEAAAAAAAAAAAAAAAABAgMEBf/EACkRAAICAQMDAwMFAAAAAAAAAAABAhESAyExE0FRBGFxMrHBIkKBodH/2gAMAwEAAhEDEQA/AD7YnjSgwpoCgTXpUeRY/cUkuKZvQBooMh7tqUJRTF6MUUGRKWShmvUa9HmpYjyHyKRlpkt40YenQrHwKSaaz+NHmooLJCPanc9Qc/jS+0pYjUiS0tIMvhTOejElFBkOBieVHlpvtKPtKKCw6MLRCSldrRuGwMtqMtR9sOlATDwpD2CCk8qMw0PSRQ9Io3C0JMVIKinO0pSkU7DYbSK9KENOZxSu1FK2FIa7CkNDUoOOdOLai2OkV/Z0OxNWYjU0ZjFGYYFYIaBjqyMPupBwt+dGYYFcUpJWrI4MdaQ+Ep5oWLIAWlBTUsQGliAc6MgxIqJUqKE09FEDzqfBAKzlMuMCNHhzUhcPUkQjrTgWsnI2USH2R5ChU5RQpZDxMORUvZOAM8yRDTM1iegGrHyANR7Vqvs7w98Q7n2Izb3sQPoDXTOWMWzl045SSH9v7wrgJY8NhYI2IVWlLcbE6LmGuYgXub8RpUHfvFYaSSE4do3kYssgjIN/Vylrc73Hn4UezIoMVtLF9uGZmlKRAZgLRKysWI4aRjj1pcmyoE2rFBClgoR3JJbvDM9tfAL8ayVRa5urOiVyTW1XXwT9r4hNlYeIRxpJiZDbM3gLuxI1yi4AAtxpW9DrNs1MS6Kstom05F3VWUHiRYk1U/aE5kxyINeziFh/mkYk/IJVl9oR7PCYbDDmyAjqsKa/6ilSl9L7spv612SC2+ANkRMAM1sOL2F/WUHWk7FVMJgJcXIoZmH7tWF7+zGPNj8LVOl2ccRs3Dwr7TQgnoqyXY+QBqj+0DE9pNFhIx+7gAZgOGcrZF8l/wB1OO/6fff4CSx/X7KvktNk4r0XZRxMiLJIc0liAMzSSZUF7aDVaz2097JcREYhhYoy+UZ1a5HeBsBlHG1vOtbvNtRcFh8PGYFxGbKgjYhRaNAS2qNexy8udZvB7QOMxmGUYZMOqsSQpDZrWckkIvJLedOG9yaFqWqgn7UaHefay4CLDokCSu3dsbL3Y1F2uFNzcj41D+0ZI1hgcIqytIBYAA5SjFgbcbHL/Zq02ntbDHHxYeSDtJQAUlKqwjL3NtTceqpuPCqDb+AeTasKSSGRe4yIQAI0LEuthxvkJvx4dKiHKb+fkrU4a/j4NphNnxrEkJC5uyy8Bc5VVWb4sPjWQ+zjDC08koByAIbgWBW5fj7hVw+0L7XWO/dXCsv9buJD/pjWmdq4f0TAY0jQySTFf/3uEX60ldV5oppNp+LIf2eEPFiMVKFszk6gWVVBdrdPW+VR/tBhvicOiKLujAAAC7FwB9aft6NsXT1pAB7+2kA/2H5VodpYBfSY8VIQI4IZTc/eJBv5KG+Ip5VPL5JxvTx+P7JGz8FFDEI7KezQFzYcSCSST5nzFZj7PrPHiMTIoszE6gWAF3a34h8KebHN+y8RiG0fEGRgPuiRhDEPJAlL2dOuC2UJGQSXF+zJsH7RwoBNjplI5HhSp0/LdFWrXhKyi/65ldDlwkK5gbHNe1xobZK0242EVMIjSBczuTcgHnlUf6fnWP2tvF26CNMJHB3gS6srEqAe6AI1tqQb35Vpt4sT6NFs+IaHtoS38sY7/wA2FXOOySVWZwlu5N3X5IWFwF9ryIQMqntbW0sYwR/qaou0d5ewxuKywJKF7OJRcKFyLd/ZOpZj8K2i4ALi5MQdAYES/iHct8glcZ3f2mcXiowALz4nMw9Y5GftHuSLermqOpH93gt6Uv2+TqG9+8KYGCKRoI2eRgvZ3C2OQs1jlN7EAcOdYHFbYOLkM2RUUhQqKbgWGuthre9O/bfKsuJw8Jdk7KJpSQMw/evbvAG+giv5nTWshgNoNGLLkKnW1tCTz0saz09ZQe5erpOapGntR1W4TbIY2cKnQi9r6C1je3vvV6mDJrshqxmrRwz0pQdMi0KsFwNPR7Pp5oSgyptSgxq3OAPI0lsGet6WaH02QYXPO9OicCpSwGnVwgNS5IpRZA7e9DzqW+AA4UkYajJBixlY6WEPhTghNOLFbiaTZSQyIm8KWuEJp7tAKTJjDyFK2OkNvgrc7UjtAvtUxMWPE00V61SXkhvwTP2lbhQ/aRqBpSWF6rBCzZZDalCqzs6OjCIZyGSauN2NvDCyMzqzIwAbLbMLG4IB48TVOaF6pxTVMiMnF2jU4PeHZkMrTRrP2jFiRkbQubtYHQX99Zt96Uhxr46S6q8hyq18xQJkA0vY5B8abA8Kym+kyTIixspkR72vYZSpBseeuWsp4wTf3N4ylNpV3vY6ZFvtsqfECZRM84QELkaxC+qdTlJF+vLwqPjcQ+Mn7ZxlVRljTjlW97nxPPy6VxrZ8s+DdZZEdFYAK4yshF9VDAlSfC9xXTN3t6IcS2WMtmtcKwyk/wAvXyrDTmjfUg/4Og7N27HBAseVyyhrWAy3uSBe/iKz2zMHaTtZbktJ2jnme9mNqeSTrUhGp8WTzV9iy2ltDCTsplilYpcLpa17X4N4ComzpoI8QZUjdUCWUWu2Y8Tqel6QKOp7UVy7I2FkUY58W4YqWJUW1ACZF0v0pcOPQ498UyvkCBYxYZvVAOl/F/jT+UUYjFPL/Ca+9kHBSk458UQQDJcC2uQIEGnXKKtN48auKiWNVktnDMSLCyg21B62+FSdjYVXk1FwBe3XUAVMbazJOyOAsSiw0JJ00ItypOW9+Cox2d9yn27NHNFFCqtlQqdRYd1Sq2sfGnN6Np9vEYYw4zMM5It3BrYWPMgeV6m7OKyYpmQdwd4aW9kA6e8mlYzbMgkdUWMqpsCQb3sL8D1vSsprZ+5SbdxKyYeLDRhhkKZriwyop4a9bGpeP2rhHiSCWOZkTJYAWF0FhqGFS929pJIuJnJ9ViJLqy5Si5mFmF9ARTe5u9SbQilkC2jQgFmXKpuuYjUngLX99GaDB8/gz2NGGaSHsIpFQNeUtckgFbAAseWb5UW9OK9MnjZA4SNGAzCxzs1yQATyVat9xNvR4rDYmSJWCo7gZhbMOzBBHha1Vn2abWGKV8Q0ZjjiUd9iLFit25eyup94qlrLkh6L488lxtveYNh5Y40k7VomRSV7oZltckG9ta57u9GuzJosVizdAGULGlyshQqtr20y57nrW93B3hGPbE4nKyqr9mma3qC5B8O7lJHjRbBwsGLzYmTJLGshlS9mUMQWDEeCsDY9QelZvFrY1WSluct3jx8mOxs2IiilMb5FizIRdFRV1PAd7MePOq44Rw1ihAClxcFbqCAePHUjhXStyftJ9MmxQxPYxYYKDh1IbMULMDnuSG0yk6C16L7JthJFPjsQp/dNIyQiwGSLtGYa3OlslvAD3Vl073Nc0nRmtj7uLNGHJsDcWtcixtxP961qliy2HHlVXsr7WJZSxMcIQtaIqGvlJa2e78bZa2WxZBHgWxSDtZCrsDY+yStrcdLEm1aaTjFbGOpGUnuUh04qR7xal9pU2LeuOfBsXZHkZXydmpZSfYIYXAN/GoEJuouLaVvyYvZ7CvSB0ou18KdEdEzWo2FuNWNAtag71HdCapCbHGxIFMtjR0ptsPTZw9WlEhuQ76ZTZxdNNEaQYjVYohyYtsV4U205ouyNGITVUibYgyGk3p4Q0OyNO0KmMUVSBhzShhTRkgpkW1HUv0U0KWSHiyMuGPOnPRRTvnTLLfiam2OkjMb748wxBVOr8/D+7/CubPqddetdF3+2eXjR01ynUfT6mudNXNqfUzr0ksUbX7PduNGzRsboeIOo524+63nW1nhwsqFSiKScysgCsj8pEI4Nw99cy2PhyiknQtaw5gD/AOatVxDDgTXHKm2dSs6Bu/t4vGVlIaSNmjdvvFTYMPeKt1xSH/iuTYLGuuYg+sxPv8alvtWQ21It0NulNNrhhinydUTKeDHzp5QeoNc4we8RVQDe4AHG/wA6tMPvKOtUtWRm9OJtGktxvSRjF61n8PvCDzqUNqI3EA1a1V3RL032ZpcG8gHaxjui9zysOIPhV1h5UxMZuLEaH/KbcQeYrN7N3khSIxSIxQ5h3bHRuIIJHU0c28KdmYsKhTNoWbiL8bam5tzNPOLGk0XW7ZGV35aC/u1P5VBbb0jqbRoLgi+txfnTezNrRwwiNkd73zZctjfTmQeFVu1N58MkbCPDyqwZVuUIABYZmUk96wvwp2hb1ROxWKj2bsyWZ4xKGdnaImwkbEShcpJB0sw5HSqjePELidhGeDNgo8pLQII1Vx2nZtGxVb5WN/Vte4vcXFZz7R98o8XCmEhV1CSozyMFyuqIbBbNf1iOIHq05jttJitlx7Ow6sJVEActlAbs2DyFRmu1yvzrNyRqlsW/2O//AGmMRddRYDic0RA08qg73P8AszZGH2epHbzraYj7tgZz7iSsY8L9KY3H2x+yhOJoZ3z9kRkRQBlzgi7sL8Rwql2/jhjsW+JkjbLZUiRmIyxrewIU8SSxNjxNTaSGbDd7/wCj3fxEw7rSJM4P+ZrQRH5JSsGpw27cjLo8kMgBGnembsUN/cU18Kp94d6YpcDFgYoJAF7IOXtkKxi5AIfMbsFOvjT2E34wseEGDxuHd4iCo7OxGQNmAYFgQQeBB5DhTTXAGOwO52KOHfEBLRIG7RjIii0YuxAv3h7uNdH3LxPoOw5MUFDMe1mCm4DtmEUak+OVfjWd2xvmuIw64TBQNBhhYMZMpZ1BvlC3bQnUkkk1dnfTBjDR4WXCTyxqkasAsQQlLG9s49oXoTruBmtqb8YnHRjDeiQw9o0feVjfR1YKLgcSBWh2PtDFbHYR4oxvhZZGMagsJYczXdlBFmQFrkcidDyqFNvDh3aL0PCPAUcOxcKAQPVUZXPO/StHjt8cJKUabDTl0vlAsRra4uHGYaDiKV78gW28GBgjyyoFUyMAbWAckMwa3XjrzvVVI6gXJAHUkAfGqDbe8U2LlVrGGFL5EB1Ynizkc/DlTXpb/fb4mr6tbGctO3ZYYbbsLmym/uKub8gyoSVJ1sD0PCk4rb0CxtJnNhcA5JMucaZScvXSoPpT/fb4miOIb7xo6rF00ZSX7QJ+Qwo85T9Fpob94kg2bDC3HSXT4pWuMzdfkKBmbr8h+lT1GVgvAjGb4Qph1bvGQoCSI5MgYjU5gBYX8aq9ibzxrmE8zszBDGGvwN7m3Q6WIq27Q68NTmOi6t1OnHQa0gaa2W97+qnHrwp9R3YsI1RbyY2FCA7ZSVDDMrDQgkX000U6U76XFpbMQRcEI1re8i1UeIOf1wrfzKp+oqBtvCFo88Sr20dmXQXZQbsn1qnrSEtGJZy72YUMynP3TYEKTm6+HGmH3ww3JJj/AEqPq1Y7EG8aSqxsws2gurjiDTWId0IBZuY4nl/wRS60x9KBsjvdH7ME7eSf+1aeFAQG5EAjzF65EZmNu8fia6PsectBER9wDzXun6VrozlO0zLWhGFNIuLKKIyCoZU9aAj99dGJz5Eh5h4UKjGOjp0gtkIg0WU0+BRhfCqsyojPDcWIuDxBqqfdeEm4BU+Fjr5ir4igFNTKMZcouMnHhmS2hu3IusX7wdCQrfPQ1VzbJn9qJwPAZvmK6KsfU05dB4mueXp4Pg6I+okuTl7QldCCPeLUVq6W7g1GlwEbcUQ/0iofpX5KXql3Rz2jrbSbDhPsW9xYfnUWTdqI8GcfA/lUv000WvUwfJlVYjnTqYpx7Rq8k3WPsyDzFvoTVdjdkPGQCVN9dCeHjcVnLTnHdouOpCWyYUW1ZBzqbBvAw41UnDN0pJQ9Kzs0o08G8vWrHD7xg86w4FKC0WFG89LhfXKgb72Uf6hzH96VRbZhQgSxARyDvDLp3kNnBtoSDwPOqQMRzIpHbPYC51ubdLm/5UZBibzZe3s8aM3EjvDx4H5ijx2HhlBsAr8mGmv+YDjWHgLKAAbVKjx7jnRkGJay7DmGuQkdVIb5A3rL7XidXOdHQcBmVl+Fx1vWuwW8NlAJ1tVlFvCDpehMDK4ZQqgDkKkIL6ArfoWUH8N70refExJkljUC7ZZFWwDAgkOBwzXHmDrwFZ7CT9pKXBOUXPjppa3vpbjNNst7rm6n6cvjerCqfdtLYdDp3s76cO+7PoPOrYVRId6AagaI0AHeheio6ACvQvQoUAC9HeioUxB0FaxvQojQBTbTwqJMW07GUDtVN1Cv7Lg8OVtDfSoe38KGAKFeR4hfA+tbll/DWikiWRGif1XFvceRFY7HYuaMGCTKwjIANiGtbute9mBB6cqRQwuEfTQe4MhPwBvW43MmvAQfZdgPOx18ya532hJBPG9dF+z57xy3451Oup1W1/lW2i6kZayuJek+FDvclNWAAomArqyOXEqmRjR1YEihVZk4e5WqV604HXrUUijC1VGakPNIOVIMxpOShlp0hWwi5ojSstC1MQi1HSrUtY6LChu1GKf7CiMfjSseLIuImCKWPAfPoKy08xdix4n+7VN2zjA7ZVPdX5nmarr1xa+pk6XB26GnirfId6I0CaK9YHQAikmMUq9C9IBg4fxv7/8AiiZQupp5mquxeJB0HDrUtIpNkhZ1Ot+I8eFH2oPCs7JjDHFcC5Vip8BfQnytUvD4jOita1xe1Q4suy3JFNNJaq4seppuQMfaI+H5ihAP4yYsUW5PevbwAP6/On8M2UjkPy51CiS3iepp9WoYJG02eirGiqQVVVUEdAAPyqWKxGCxTJYqSOXvtpqPKr3B7cHBx/UPzFWpEOJdWoEUiGVWF1II8P70pdUSCiNFekmgBVCk0KAFUBRUQNAC70RNFRUCCJqDvDsv0iLOo/eoOXtDp/fOpxNCNgDqLgizDqDxoGc6VGuO6w8jW9+zuBT2j8W7oFidAb3zDgeAt51B3g2JJG3bI9omF+6blDy7t75T8rmrvclHyse0BzMMwIBIKnXhzK/UGtdN7kanBo5YSeFR3gcdatKK1dKnRzOCZUGFvGhVsRQquoT0ip7EUrKKJyaTmNVuzPZCtKAFIuaImnQrHLDpSliBpoE0oOaKY00P+jCgMNSEl8afSTxqHki1ixtsMap9vYrslyD12HwXr58PjWhV6j4/ARTC0ig9DqCPcw1qJSlVIuMY3Zz+1C1X2O3LB/7UzL4N3h8RY1TS7kYz2ZYvxyD/AMK5enI6s4+RogUVB9ycdykiPukf80qm2hsTHxAlo5CoNsynMONri2tvKlhLwNSj5LimZ8QF8T0rI4jaE6GzmRD0bMp+BqKdosfaJ86WLKtGlnxBb9OVMFqz5xrdTRHFnqanBlZIm46VlY5Ta9ieHHh+QpiPGuRq1RjIW040SxEcSB/UP1q1HYmyb6Q33jRdufvGmOx1tc6X5G2njRJCDzPwNqMUFj3beJojL4mmlgBBNyAOZFhRdiOo9/e/SjELLfZ2KULYkCxPE9df1qaMWv3hWb7IciCfOkiU1L0x5Gsh2kFNw9j1F6tcPvQo0fXxA1+FYHtDRdoaMAys6Od5oOrfhpB3ng6t8P8Amud5z1osx608BWdF/wCqYP8AP8B+tEd6Yej/AAH61zxbnhegSed6MBWdC/6rh6P8F/WkneyH7r/6f1rn3epQRvGngFm9O90X3H/0/rRHe+L7j/FawnZN4/CgEPM2PQ6UYhaN0d7Y/wCG3xFAbzqf8M/iH6ViwnjTXbNewtRiFm8/ayTFVcvGNRf1hrwuotzrTbOJhQGPJbLqwswY2te/Hppw4+Fck7KVhclgpNr2IF+l66duvsl1wCBmQZgz5nJtZjdcwItwA50U4oTpuixbbU1uI94UfQ3qPJtOQkEyspJsBewJ5ALwPwo5sH2aIxkQ3NiVW4Ngb5bHTW1NidRqDewOU29o6eVr38qWTfcKRIO3ZVJFw4Gl2GpPUFbaeVCqkCjq8pE4o3BiHSi7FelFHiVbVWDDqDf6Uu9dFmGKEiAUoRjpTc8xUXyO3gouaCzE+y/mLfWln7goew52Y6U1JNGpszKCeRIv8PKlSs4HdS56FgvxNZvaewp5pRLJJBEAAAAWcgAnXUC51PPyqJ6lLYuOnb3NOEHQUeWmVxMYAAZbAADUDQcKScaLEjIQOJL2A9/dNqXWiHRY/lonkVRdiFHUkAfE1Ww7wRliCUygcULP3uYuVA+F6lJteMi4VyPvWCr+JiBS66K6IxPt/Cp608fkcx+C3qun33wi8Gd/5UP/AJWq8XEq+gjZhfUlRlt1uTr5UqXZcLetFEfeiH8qXWsfSMhP9o0Y9SCQ/wAxVfpmrO7f34kxETx9lGsbDKVYNI3UMDoARpbTjXRpN28KeOHi8lA+lqjS7nYM/wCDb3PIP/Kl1BqFdji6O4IYSPcEEasbFTddDpoaaxbvI+eQs7G1ybDgLcrV2R9xMIfZce5z+d6gY7cnBRjM8skY8Xj+V01pZIo5HLH90EUIILkX4Vupd2BK4GEEskfOR1Crf/Kxtf4VPX7O5cuskYa3DvW/Fb8qdiMC2F07unjRyYU5MvE8QfGtTjtgRwgh8UhcexGpkPuJuAPOqYw0LcLIAha504m/Gh2DdPnWn2VuviJ7FYyF++/dXyvqfIGtIn2dDKLz97nZLr5d65pOkUpvsc1bDMVYaa8NfG9LGCuFB5C2lq6nhPs+hWxkkd+oFkB+p+dWkW5+DX/Bv72kPyzUZJCbb5OMLs8DW5vUeTB2Old4TYuEU2EEF+mRGPzBNT4sJGvqoi+5VH0FGYUefodlSN6qM3uUn6Cp0G6mKbhBL5ow+ZFd6pozrcqGUsOKggke8cqWQUzjUG4GMb/DC/zMg+V6tsH9nmKBuwwzf5Sz/OyV1IOKYfDxsblFJ6kXPuoyCjFJuRMD/wBvB2tzDnkeiirHD7rM4ZZ44Y0K2PYrHc+AJjBX/itH6BD/AAk/CKQdmQfwY/wL+lSMo49xMGv+Gze93/K1Tod2cIvDDx+a5v8Adep/7Ng/gxfgX9KP9nQfwYvwL+lO2KkFFhY09WNF9yqPoKKdYm9dYz/MFP1pa7Og/gxD+hP0p5cHHyRPJRSGZpsFgxNICsKrkitYqgzEyA+qRc6L8qiYjdXCTyhQLrkY3RybNmA468idPCtg+HS2oFgQfNSCD5EA+VU+PxGYtk0NiAwNm62zEGw0o3AxCYFe0aGXtUgUsI86yKGymynNlsBw7wB41qcci+gmMMEWwRXVxOLBgQASwJ6eApWGgeZQ0p7GBdWjuSXsNc7k3tf38D4VTbX2j2z6aRroi8P6iOpo9gvuQMMhCBBIllLEHvkMTYHMuXT1RqD1opoSrhoQh7v7zObFm6qD9Liiivc36/Lypz2vjVUTYzMj3DxMgui9opzHM9tSNNB8OFCncOtl+P1NCnwF+TeLKBoAAOg0o/SaqDiaScRWdlFu+LsDxNgTYanToKzEu+4BYdkwK6HvcD0sV4iou8WOdQhRiBcg25nS30NZVHdUbuF2kuDoSRma5NuJNh86Bo0q74lyXXtrLyDIF04i3Z61Gxe9SSEFo3v/APktfyy/SsqHMJYMcoOuVrhhfj3ak4HDtLZlicoP8TI2X+k21+NNoEzV4N89xCLAaEsRYKLAG7Xa+nAX41Nj3deVszO7LyHqqPEM9z8FpO5+zA6FpAQhvbgM17XBvy8RWziZVAF1sOFtB9agplTgNgJHzA9wzH8bX+QFWcWFjU3tc/ea7H4mnO2X7w+IoelJ99PxD9aexO47nFDNTJxkf30/Ev60k42P+In4l/WnYUyRmos1RjtCL+JH+Nf1qo2lvdh47hT2rdF9Xzfh8L0cgXWIjzC2Z18VsD8SDbyqmlwGDgbPKQX45pmLt5Bv0rJ7S3unkuFbs16Jx824/C1UWYseNyeZPH3k1ag/JLZvNo76xLpCpc9TdFHlxPwFZXaG3cRObM5sfYTug+FhqfO9Ttl7AiNjPiYUH3FkQt5tew8r1rdmvgYB+7eAH72dSx97E3ouCCpMyex9zZZQGk/dL0IOcjwXl51sdl7s4eCxCZmHtvZj5DgPIVJ/bmH/AI8X41/Wi/buG/jxfjX9alzsagWHxoVXft3Dfx4vxii/b2G/jx/iFTaHTIW+m0XgiRoyQe011tcBWNiRyuBVdvEsmHwolGInLnINWXLdhcmwF+APOmd9NrQzLFEkise0BZhqqqQRcnhz+VP767QQYXsroWKoy68cttUA48OJ0oGY+HbeLZc/bHXW1ze3W9MneTEcTM9tPaaqZCeRa3Sx08BU/Z2GD3z9qgFrAQu5Yc+HCqcRKRr9n7UORZfSCDYnsiS7G+gDOSARz4aXNDYG33MvZixu7liSfZtdh7yRWZAUPlXMVBAGYFG06g8NatNhYXs5XYm5NyLX4MxI489Bw/KkB0AYqljE1nlxVOjE0CL9cVShiqoRiaV6TTAvPSaBxVUoxND0igC4OJpPpVU5xNJbFUAS9v7W7KHNfn9dBTOzJ4pDGFctn1BykCwW5Ov961md9MTeFVB1Lp/uufpVbsh3UEZ3sBlALHugixCjlcAC/QUJAzT7f2sX/dIwKKdWAy5yDpzOg+ZqlQ0mlJVJEthqaXfWmhSr0xC4udHRr+VCkMmYqQgXB5r82AP1pGLlIW4PtKPIsAfkaKhWbLIm2T+6by+oqgbFtYLpYC1sq8PHTWhQpFIZz29iP/8AnGfqtHRUKLsGqATRXo6FABXoXoUKACvQvR0KYBXoXoUKACzUWY0KFAg81HmoUKBgzGjDGhQpADMaBY0KFMBS07nPC5t0ubfChQpAEsjDgzfE0rtm+834j+tChQA0fzqv2ttKVJWVXIHdNtDwVSOIoqFaQJYz/wBR4m3/AHT+FP0pa7xYlRYSmw/yp+lChV0hoJd5MTe/am5sPVTgOHLxpR3kxJteU6EH1U4j+mjoVNIETIN5MSeMn+mP/wBasNn7YmsAXv7wp+dqOhUPgtpE2HaEhfVj6vDS3HpU6eduzJvrddfewFChS8Esg73aCL+cf7WpjZx0NChWiM2TFpS8KFCgQBzpYoqFABpxH8p+q0KFCgE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TEhQUExQUFRQXFRQVFBQXGBUVFxQUFRQWFhQUFBQYHCggGBwlHBUUITEhJSkrLi4uFx8zODMsNygtLisBCgoKDg0OFxAQGywkHyQsLCwsLCwsLCwsLCwsLCwtLCwsLCwsLCwsLCwsLCwsLCwsLCwsLCwsLCwsLCwsLCwsLP/AABEIAJMBVwMBIgACEQEDEQH/xAAcAAAABwEBAAAAAAAAAAAAAAAAAQIDBAUGBwj/xABFEAACAQIDBQQHBQYFBAEFAAABAgMAEQQSIQUGMUFREyJhgRQyQnGRobEHUpLB0RUjU3KC8ENiorLhFjPC0vEkNHODk//EABkBAAMBAQEAAAAAAAAAAAAAAAABAgMEBf/EACkRAAICAQMDAwMFAAAAAAAAAAABAhESAyExE0FRBGFxMrHBIkKBodH/2gAMAwEAAhEDEQA/AD7YnjSgwpoCgTXpUeRY/cUkuKZvQBooMh7tqUJRTF6MUUGRKWShmvUa9HmpYjyHyKRlpkt40YenQrHwKSaaz+NHmooLJCPanc9Qc/jS+0pYjUiS0tIMvhTOejElFBkOBieVHlpvtKPtKKCw6MLRCSldrRuGwMtqMtR9sOlATDwpD2CCk8qMw0PSRQ9Io3C0JMVIKinO0pSkU7DYbSK9KENOZxSu1FK2FIa7CkNDUoOOdOLai2OkV/Z0OxNWYjU0ZjFGYYFYIaBjqyMPupBwt+dGYYFcUpJWrI4MdaQ+Ep5oWLIAWlBTUsQGliAc6MgxIqJUqKE09FEDzqfBAKzlMuMCNHhzUhcPUkQjrTgWsnI2USH2R5ChU5RQpZDxMORUvZOAM8yRDTM1iegGrHyANR7Vqvs7w98Q7n2Izb3sQPoDXTOWMWzl045SSH9v7wrgJY8NhYI2IVWlLcbE6LmGuYgXub8RpUHfvFYaSSE4do3kYssgjIN/Vylrc73Hn4UezIoMVtLF9uGZmlKRAZgLRKysWI4aRjj1pcmyoE2rFBClgoR3JJbvDM9tfAL8ayVRa5urOiVyTW1XXwT9r4hNlYeIRxpJiZDbM3gLuxI1yi4AAtxpW9DrNs1MS6Kstom05F3VWUHiRYk1U/aE5kxyINeziFh/mkYk/IJVl9oR7PCYbDDmyAjqsKa/6ilSl9L7spv612SC2+ANkRMAM1sOL2F/WUHWk7FVMJgJcXIoZmH7tWF7+zGPNj8LVOl2ccRs3Dwr7TQgnoqyXY+QBqj+0DE9pNFhIx+7gAZgOGcrZF8l/wB1OO/6fff4CSx/X7KvktNk4r0XZRxMiLJIc0liAMzSSZUF7aDVaz2097JcREYhhYoy+UZ1a5HeBsBlHG1vOtbvNtRcFh8PGYFxGbKgjYhRaNAS2qNexy8udZvB7QOMxmGUYZMOqsSQpDZrWckkIvJLedOG9yaFqWqgn7UaHefay4CLDokCSu3dsbL3Y1F2uFNzcj41D+0ZI1hgcIqytIBYAA5SjFgbcbHL/Zq02ntbDHHxYeSDtJQAUlKqwjL3NtTceqpuPCqDb+AeTasKSSGRe4yIQAI0LEuthxvkJvx4dKiHKb+fkrU4a/j4NphNnxrEkJC5uyy8Bc5VVWb4sPjWQ+zjDC08koByAIbgWBW5fj7hVw+0L7XWO/dXCsv9buJD/pjWmdq4f0TAY0jQySTFf/3uEX60ldV5oppNp+LIf2eEPFiMVKFszk6gWVVBdrdPW+VR/tBhvicOiKLujAAAC7FwB9aft6NsXT1pAB7+2kA/2H5VodpYBfSY8VIQI4IZTc/eJBv5KG+Ip5VPL5JxvTx+P7JGz8FFDEI7KezQFzYcSCSST5nzFZj7PrPHiMTIoszE6gWAF3a34h8KebHN+y8RiG0fEGRgPuiRhDEPJAlL2dOuC2UJGQSXF+zJsH7RwoBNjplI5HhSp0/LdFWrXhKyi/65ldDlwkK5gbHNe1xobZK0242EVMIjSBczuTcgHnlUf6fnWP2tvF26CNMJHB3gS6srEqAe6AI1tqQb35Vpt4sT6NFs+IaHtoS38sY7/wA2FXOOySVWZwlu5N3X5IWFwF9ryIQMqntbW0sYwR/qaou0d5ewxuKywJKF7OJRcKFyLd/ZOpZj8K2i4ALi5MQdAYES/iHct8glcZ3f2mcXiowALz4nMw9Y5GftHuSLermqOpH93gt6Uv2+TqG9+8KYGCKRoI2eRgvZ3C2OQs1jlN7EAcOdYHFbYOLkM2RUUhQqKbgWGuthre9O/bfKsuJw8Jdk7KJpSQMw/evbvAG+giv5nTWshgNoNGLLkKnW1tCTz0saz09ZQe5erpOapGntR1W4TbIY2cKnQi9r6C1je3vvV6mDJrshqxmrRwz0pQdMi0KsFwNPR7Pp5oSgyptSgxq3OAPI0lsGet6WaH02QYXPO9OicCpSwGnVwgNS5IpRZA7e9DzqW+AA4UkYajJBixlY6WEPhTghNOLFbiaTZSQyIm8KWuEJp7tAKTJjDyFK2OkNvgrc7UjtAvtUxMWPE00V61SXkhvwTP2lbhQ/aRqBpSWF6rBCzZZDalCqzs6OjCIZyGSauN2NvDCyMzqzIwAbLbMLG4IB48TVOaF6pxTVMiMnF2jU4PeHZkMrTRrP2jFiRkbQubtYHQX99Zt96Uhxr46S6q8hyq18xQJkA0vY5B8abA8Kym+kyTIixspkR72vYZSpBseeuWsp4wTf3N4ylNpV3vY6ZFvtsqfECZRM84QELkaxC+qdTlJF+vLwqPjcQ+Mn7ZxlVRljTjlW97nxPPy6VxrZ8s+DdZZEdFYAK4yshF9VDAlSfC9xXTN3t6IcS2WMtmtcKwyk/wAvXyrDTmjfUg/4Og7N27HBAseVyyhrWAy3uSBe/iKz2zMHaTtZbktJ2jnme9mNqeSTrUhGp8WTzV9iy2ltDCTsplilYpcLpa17X4N4ComzpoI8QZUjdUCWUWu2Y8Tqel6QKOp7UVy7I2FkUY58W4YqWJUW1ACZF0v0pcOPQ498UyvkCBYxYZvVAOl/F/jT+UUYjFPL/Ca+9kHBSk458UQQDJcC2uQIEGnXKKtN48auKiWNVktnDMSLCyg21B62+FSdjYVXk1FwBe3XUAVMbazJOyOAsSiw0JJ00ItypOW9+Cox2d9yn27NHNFFCqtlQqdRYd1Sq2sfGnN6Np9vEYYw4zMM5It3BrYWPMgeV6m7OKyYpmQdwd4aW9kA6e8mlYzbMgkdUWMqpsCQb3sL8D1vSsprZ+5SbdxKyYeLDRhhkKZriwyop4a9bGpeP2rhHiSCWOZkTJYAWF0FhqGFS929pJIuJnJ9ViJLqy5Si5mFmF9ARTe5u9SbQilkC2jQgFmXKpuuYjUngLX99GaDB8/gz2NGGaSHsIpFQNeUtckgFbAAseWb5UW9OK9MnjZA4SNGAzCxzs1yQATyVat9xNvR4rDYmSJWCo7gZhbMOzBBHha1Vn2abWGKV8Q0ZjjiUd9iLFit25eyup94qlrLkh6L488lxtveYNh5Y40k7VomRSV7oZltckG9ta57u9GuzJosVizdAGULGlyshQqtr20y57nrW93B3hGPbE4nKyqr9mma3qC5B8O7lJHjRbBwsGLzYmTJLGshlS9mUMQWDEeCsDY9QelZvFrY1WSluct3jx8mOxs2IiilMb5FizIRdFRV1PAd7MePOq44Rw1ihAClxcFbqCAePHUjhXStyftJ9MmxQxPYxYYKDh1IbMULMDnuSG0yk6C16L7JthJFPjsQp/dNIyQiwGSLtGYa3OlslvAD3Vl073Nc0nRmtj7uLNGHJsDcWtcixtxP961qliy2HHlVXsr7WJZSxMcIQtaIqGvlJa2e78bZa2WxZBHgWxSDtZCrsDY+yStrcdLEm1aaTjFbGOpGUnuUh04qR7xal9pU2LeuOfBsXZHkZXydmpZSfYIYXAN/GoEJuouLaVvyYvZ7CvSB0ou18KdEdEzWo2FuNWNAtag71HdCapCbHGxIFMtjR0ptsPTZw9WlEhuQ76ZTZxdNNEaQYjVYohyYtsV4U205ouyNGITVUibYgyGk3p4Q0OyNO0KmMUVSBhzShhTRkgpkW1HUv0U0KWSHiyMuGPOnPRRTvnTLLfiam2OkjMb748wxBVOr8/D+7/CubPqddetdF3+2eXjR01ynUfT6mudNXNqfUzr0ksUbX7PduNGzRsboeIOo524+63nW1nhwsqFSiKScysgCsj8pEI4Nw99cy2PhyiknQtaw5gD/AOatVxDDgTXHKm2dSs6Bu/t4vGVlIaSNmjdvvFTYMPeKt1xSH/iuTYLGuuYg+sxPv8alvtWQ21It0NulNNrhhinydUTKeDHzp5QeoNc4we8RVQDe4AHG/wA6tMPvKOtUtWRm9OJtGktxvSRjF61n8PvCDzqUNqI3EA1a1V3RL032ZpcG8gHaxjui9zysOIPhV1h5UxMZuLEaH/KbcQeYrN7N3khSIxSIxQ5h3bHRuIIJHU0c28KdmYsKhTNoWbiL8bam5tzNPOLGk0XW7ZGV35aC/u1P5VBbb0jqbRoLgi+txfnTezNrRwwiNkd73zZctjfTmQeFVu1N58MkbCPDyqwZVuUIABYZmUk96wvwp2hb1ROxWKj2bsyWZ4xKGdnaImwkbEShcpJB0sw5HSqjePELidhGeDNgo8pLQII1Vx2nZtGxVb5WN/Vte4vcXFZz7R98o8XCmEhV1CSozyMFyuqIbBbNf1iOIHq05jttJitlx7Ow6sJVEActlAbs2DyFRmu1yvzrNyRqlsW/2O//AGmMRddRYDic0RA08qg73P8AszZGH2epHbzraYj7tgZz7iSsY8L9KY3H2x+yhOJoZ3z9kRkRQBlzgi7sL8Rwql2/jhjsW+JkjbLZUiRmIyxrewIU8SSxNjxNTaSGbDd7/wCj3fxEw7rSJM4P+ZrQRH5JSsGpw27cjLo8kMgBGnembsUN/cU18Kp94d6YpcDFgYoJAF7IOXtkKxi5AIfMbsFOvjT2E34wseEGDxuHd4iCo7OxGQNmAYFgQQeBB5DhTTXAGOwO52KOHfEBLRIG7RjIii0YuxAv3h7uNdH3LxPoOw5MUFDMe1mCm4DtmEUak+OVfjWd2xvmuIw64TBQNBhhYMZMpZ1BvlC3bQnUkkk1dnfTBjDR4WXCTyxqkasAsQQlLG9s49oXoTruBmtqb8YnHRjDeiQw9o0feVjfR1YKLgcSBWh2PtDFbHYR4oxvhZZGMagsJYczXdlBFmQFrkcidDyqFNvDh3aL0PCPAUcOxcKAQPVUZXPO/StHjt8cJKUabDTl0vlAsRra4uHGYaDiKV78gW28GBgjyyoFUyMAbWAckMwa3XjrzvVVI6gXJAHUkAfGqDbe8U2LlVrGGFL5EB1Ynizkc/DlTXpb/fb4mr6tbGctO3ZYYbbsLmym/uKub8gyoSVJ1sD0PCk4rb0CxtJnNhcA5JMucaZScvXSoPpT/fb4miOIb7xo6rF00ZSX7QJ+Qwo85T9Fpob94kg2bDC3HSXT4pWuMzdfkKBmbr8h+lT1GVgvAjGb4Qph1bvGQoCSI5MgYjU5gBYX8aq9ibzxrmE8zszBDGGvwN7m3Q6WIq27Q68NTmOi6t1OnHQa0gaa2W97+qnHrwp9R3YsI1RbyY2FCA7ZSVDDMrDQgkX000U6U76XFpbMQRcEI1re8i1UeIOf1wrfzKp+oqBtvCFo88Sr20dmXQXZQbsn1qnrSEtGJZy72YUMynP3TYEKTm6+HGmH3ww3JJj/AEqPq1Y7EG8aSqxsws2gurjiDTWId0IBZuY4nl/wRS60x9KBsjvdH7ME7eSf+1aeFAQG5EAjzF65EZmNu8fia6PsectBER9wDzXun6VrozlO0zLWhGFNIuLKKIyCoZU9aAj99dGJz5Eh5h4UKjGOjp0gtkIg0WU0+BRhfCqsyojPDcWIuDxBqqfdeEm4BU+Fjr5ir4igFNTKMZcouMnHhmS2hu3IusX7wdCQrfPQ1VzbJn9qJwPAZvmK6KsfU05dB4mueXp4Pg6I+okuTl7QldCCPeLUVq6W7g1GlwEbcUQ/0iofpX5KXql3Rz2jrbSbDhPsW9xYfnUWTdqI8GcfA/lUv000WvUwfJlVYjnTqYpx7Rq8k3WPsyDzFvoTVdjdkPGQCVN9dCeHjcVnLTnHdouOpCWyYUW1ZBzqbBvAw41UnDN0pJQ9Kzs0o08G8vWrHD7xg86w4FKC0WFG89LhfXKgb72Uf6hzH96VRbZhQgSxARyDvDLp3kNnBtoSDwPOqQMRzIpHbPYC51ubdLm/5UZBibzZe3s8aM3EjvDx4H5ijx2HhlBsAr8mGmv+YDjWHgLKAAbVKjx7jnRkGJay7DmGuQkdVIb5A3rL7XidXOdHQcBmVl+Fx1vWuwW8NlAJ1tVlFvCDpehMDK4ZQqgDkKkIL6ArfoWUH8N70refExJkljUC7ZZFWwDAgkOBwzXHmDrwFZ7CT9pKXBOUXPjppa3vpbjNNst7rm6n6cvjerCqfdtLYdDp3s76cO+7PoPOrYVRId6AagaI0AHeheio6ACvQvQoUAC9HeioUxB0FaxvQojQBTbTwqJMW07GUDtVN1Cv7Lg8OVtDfSoe38KGAKFeR4hfA+tbll/DWikiWRGif1XFvceRFY7HYuaMGCTKwjIANiGtbute9mBB6cqRQwuEfTQe4MhPwBvW43MmvAQfZdgPOx18ya532hJBPG9dF+z57xy3451Oup1W1/lW2i6kZayuJek+FDvclNWAAomArqyOXEqmRjR1YEihVZk4e5WqV604HXrUUijC1VGakPNIOVIMxpOShlp0hWwi5ojSstC1MQi1HSrUtY6LChu1GKf7CiMfjSseLIuImCKWPAfPoKy08xdix4n+7VN2zjA7ZVPdX5nmarr1xa+pk6XB26GnirfId6I0CaK9YHQAikmMUq9C9IBg4fxv7/8AiiZQupp5mquxeJB0HDrUtIpNkhZ1Ot+I8eFH2oPCs7JjDHFcC5Vip8BfQnytUvD4jOita1xe1Q4suy3JFNNJaq4seppuQMfaI+H5ihAP4yYsUW5PevbwAP6/On8M2UjkPy51CiS3iepp9WoYJG02eirGiqQVVVUEdAAPyqWKxGCxTJYqSOXvtpqPKr3B7cHBx/UPzFWpEOJdWoEUiGVWF1II8P70pdUSCiNFekmgBVCk0KAFUBRUQNAC70RNFRUCCJqDvDsv0iLOo/eoOXtDp/fOpxNCNgDqLgizDqDxoGc6VGuO6w8jW9+zuBT2j8W7oFidAb3zDgeAt51B3g2JJG3bI9omF+6blDy7t75T8rmrvclHyse0BzMMwIBIKnXhzK/UGtdN7kanBo5YSeFR3gcdatKK1dKnRzOCZUGFvGhVsRQquoT0ip7EUrKKJyaTmNVuzPZCtKAFIuaImnQrHLDpSliBpoE0oOaKY00P+jCgMNSEl8afSTxqHki1ixtsMap9vYrslyD12HwXr58PjWhV6j4/ARTC0ig9DqCPcw1qJSlVIuMY3Zz+1C1X2O3LB/7UzL4N3h8RY1TS7kYz2ZYvxyD/AMK5enI6s4+RogUVB9ycdykiPukf80qm2hsTHxAlo5CoNsynMONri2tvKlhLwNSj5LimZ8QF8T0rI4jaE6GzmRD0bMp+BqKdosfaJ86WLKtGlnxBb9OVMFqz5xrdTRHFnqanBlZIm46VlY5Ta9ieHHh+QpiPGuRq1RjIW040SxEcSB/UP1q1HYmyb6Q33jRdufvGmOx1tc6X5G2njRJCDzPwNqMUFj3beJojL4mmlgBBNyAOZFhRdiOo9/e/SjELLfZ2KULYkCxPE9df1qaMWv3hWb7IciCfOkiU1L0x5Gsh2kFNw9j1F6tcPvQo0fXxA1+FYHtDRdoaMAys6Od5oOrfhpB3ng6t8P8Amud5z1osx608BWdF/wCqYP8AP8B+tEd6Yej/AAH61zxbnhegSed6MBWdC/6rh6P8F/WkneyH7r/6f1rn3epQRvGngFm9O90X3H/0/rRHe+L7j/FawnZN4/CgEPM2PQ6UYhaN0d7Y/wCG3xFAbzqf8M/iH6ViwnjTXbNewtRiFm8/ayTFVcvGNRf1hrwuotzrTbOJhQGPJbLqwswY2te/Hppw4+Fck7KVhclgpNr2IF+l66duvsl1wCBmQZgz5nJtZjdcwItwA50U4oTpuixbbU1uI94UfQ3qPJtOQkEyspJsBewJ5ALwPwo5sH2aIxkQ3NiVW4Ngb5bHTW1NidRqDewOU29o6eVr38qWTfcKRIO3ZVJFw4Gl2GpPUFbaeVCqkCjq8pE4o3BiHSi7FelFHiVbVWDDqDf6Uu9dFmGKEiAUoRjpTc8xUXyO3gouaCzE+y/mLfWln7goew52Y6U1JNGpszKCeRIv8PKlSs4HdS56FgvxNZvaewp5pRLJJBEAAAAWcgAnXUC51PPyqJ6lLYuOnb3NOEHQUeWmVxMYAAZbAADUDQcKScaLEjIQOJL2A9/dNqXWiHRY/lonkVRdiFHUkAfE1Ww7wRliCUygcULP3uYuVA+F6lJteMi4VyPvWCr+JiBS66K6IxPt/Cp608fkcx+C3qun33wi8Gd/5UP/AJWq8XEq+gjZhfUlRlt1uTr5UqXZcLetFEfeiH8qXWsfSMhP9o0Y9SCQ/wAxVfpmrO7f34kxETx9lGsbDKVYNI3UMDoARpbTjXRpN28KeOHi8lA+lqjS7nYM/wCDb3PIP/Kl1BqFdji6O4IYSPcEEasbFTddDpoaaxbvI+eQs7G1ybDgLcrV2R9xMIfZce5z+d6gY7cnBRjM8skY8Xj+V01pZIo5HLH90EUIILkX4Vupd2BK4GEEskfOR1Crf/Kxtf4VPX7O5cuskYa3DvW/Fb8qdiMC2F07unjRyYU5MvE8QfGtTjtgRwgh8UhcexGpkPuJuAPOqYw0LcLIAha504m/Gh2DdPnWn2VuviJ7FYyF++/dXyvqfIGtIn2dDKLz97nZLr5d65pOkUpvsc1bDMVYaa8NfG9LGCuFB5C2lq6nhPs+hWxkkd+oFkB+p+dWkW5+DX/Bv72kPyzUZJCbb5OMLs8DW5vUeTB2Old4TYuEU2EEF+mRGPzBNT4sJGvqoi+5VH0FGYUefodlSN6qM3uUn6Cp0G6mKbhBL5ow+ZFd6pozrcqGUsOKggke8cqWQUzjUG4GMb/DC/zMg+V6tsH9nmKBuwwzf5Sz/OyV1IOKYfDxsblFJ6kXPuoyCjFJuRMD/wBvB2tzDnkeiirHD7rM4ZZ44Y0K2PYrHc+AJjBX/itH6BD/AAk/CKQdmQfwY/wL+lSMo49xMGv+Gze93/K1Tod2cIvDDx+a5v8Adep/7Ng/gxfgX9KP9nQfwYvwL+lO2KkFFhY09WNF9yqPoKKdYm9dYz/MFP1pa7Og/gxD+hP0p5cHHyRPJRSGZpsFgxNICsKrkitYqgzEyA+qRc6L8qiYjdXCTyhQLrkY3RybNmA468idPCtg+HS2oFgQfNSCD5EA+VU+PxGYtk0NiAwNm62zEGw0o3AxCYFe0aGXtUgUsI86yKGymynNlsBw7wB41qcci+gmMMEWwRXVxOLBgQASwJ6eApWGgeZQ0p7GBdWjuSXsNc7k3tf38D4VTbX2j2z6aRroi8P6iOpo9gvuQMMhCBBIllLEHvkMTYHMuXT1RqD1opoSrhoQh7v7zObFm6qD9Liiivc36/Lypz2vjVUTYzMj3DxMgui9opzHM9tSNNB8OFCncOtl+P1NCnwF+TeLKBoAAOg0o/SaqDiaScRWdlFu+LsDxNgTYanToKzEu+4BYdkwK6HvcD0sV4iou8WOdQhRiBcg25nS30NZVHdUbuF2kuDoSRma5NuJNh86Bo0q74lyXXtrLyDIF04i3Z61Gxe9SSEFo3v/APktfyy/SsqHMJYMcoOuVrhhfj3ak4HDtLZlicoP8TI2X+k21+NNoEzV4N89xCLAaEsRYKLAG7Xa+nAX41Nj3deVszO7LyHqqPEM9z8FpO5+zA6FpAQhvbgM17XBvy8RWziZVAF1sOFtB9agplTgNgJHzA9wzH8bX+QFWcWFjU3tc/ea7H4mnO2X7w+IoelJ99PxD9aexO47nFDNTJxkf30/Ev60k42P+In4l/WnYUyRmos1RjtCL+JH+Nf1qo2lvdh47hT2rdF9Xzfh8L0cgXWIjzC2Z18VsD8SDbyqmlwGDgbPKQX45pmLt5Bv0rJ7S3unkuFbs16Jx824/C1UWYseNyeZPH3k1ag/JLZvNo76xLpCpc9TdFHlxPwFZXaG3cRObM5sfYTug+FhqfO9Ttl7AiNjPiYUH3FkQt5tew8r1rdmvgYB+7eAH72dSx97E3ouCCpMyex9zZZQGk/dL0IOcjwXl51sdl7s4eCxCZmHtvZj5DgPIVJ/bmH/AI8X41/Wi/buG/jxfjX9alzsagWHxoVXft3Dfx4vxii/b2G/jx/iFTaHTIW+m0XgiRoyQe011tcBWNiRyuBVdvEsmHwolGInLnINWXLdhcmwF+APOmd9NrQzLFEkise0BZhqqqQRcnhz+VP767QQYXsroWKoy68cttUA48OJ0oGY+HbeLZc/bHXW1ze3W9MneTEcTM9tPaaqZCeRa3Sx08BU/Z2GD3z9qgFrAQu5Yc+HCqcRKRr9n7UORZfSCDYnsiS7G+gDOSARz4aXNDYG33MvZixu7liSfZtdh7yRWZAUPlXMVBAGYFG06g8NatNhYXs5XYm5NyLX4MxI489Bw/KkB0AYqljE1nlxVOjE0CL9cVShiqoRiaV6TTAvPSaBxVUoxND0igC4OJpPpVU5xNJbFUAS9v7W7KHNfn9dBTOzJ4pDGFctn1BykCwW5Ov961md9MTeFVB1Lp/uufpVbsh3UEZ3sBlALHugixCjlcAC/QUJAzT7f2sX/dIwKKdWAy5yDpzOg+ZqlQ0mlJVJEthqaXfWmhSr0xC4udHRr+VCkMmYqQgXB5r82AP1pGLlIW4PtKPIsAfkaKhWbLIm2T+6by+oqgbFtYLpYC1sq8PHTWhQpFIZz29iP/8AnGfqtHRUKLsGqATRXo6FABXoXoUKACvQvR0KYBXoXoUKACzUWY0KFAg81HmoUKBgzGjDGhQpADMaBY0KFMBS07nPC5t0ubfChQpAEsjDgzfE0rtm+834j+tChQA0fzqv2ttKVJWVXIHdNtDwVSOIoqFaQJYz/wBR4m3/AHT+FP0pa7xYlRYSmw/yp+lChV0hoJd5MTe/am5sPVTgOHLxpR3kxJteU6EH1U4j+mjoVNIETIN5MSeMn+mP/wBasNn7YmsAXv7wp+dqOhUPgtpE2HaEhfVj6vDS3HpU6eduzJvrddfewFChS8Esg73aCL+cf7WpjZx0NChWiM2TFpS8KFCgQBzpYoqFABpxH8p+q0KFCgE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TEhQUExQUFRQXFRQVFBQXGBUVFxQUFRQWFhQUFBQYHCggGBwlHBUUITEhJSkrLi4uFx8zODMsNygtLisBCgoKDg0OFxAQGywkHyQsLCwsLCwsLCwsLCwsLCwtLCwsLCwsLCwsLCwsLCwsLCwsLCwsLCwsLCwsLCwsLCwsLP/AABEIAJMBVwMBIgACEQEDEQH/xAAcAAAABwEBAAAAAAAAAAAAAAAAAQIDBAUGBwj/xABFEAACAQIDBQQHBQYFBAEFAAABAgMAEQQSIQUGMUFREyJhgRQyQnGRobEHUpLB0RUjU3KC8ENiorLhFjPC0vEkNHODk//EABkBAAMBAQEAAAAAAAAAAAAAAAABAgMEBf/EACkRAAICAQMDAwMFAAAAAAAAAAABAhESAyExE0FRBGFxMrHBIkKBodH/2gAMAwEAAhEDEQA/AD7YnjSgwpoCgTXpUeRY/cUkuKZvQBooMh7tqUJRTF6MUUGRKWShmvUa9HmpYjyHyKRlpkt40YenQrHwKSaaz+NHmooLJCPanc9Qc/jS+0pYjUiS0tIMvhTOejElFBkOBieVHlpvtKPtKKCw6MLRCSldrRuGwMtqMtR9sOlATDwpD2CCk8qMw0PSRQ9Io3C0JMVIKinO0pSkU7DYbSK9KENOZxSu1FK2FIa7CkNDUoOOdOLai2OkV/Z0OxNWYjU0ZjFGYYFYIaBjqyMPupBwt+dGYYFcUpJWrI4MdaQ+Ep5oWLIAWlBTUsQGliAc6MgxIqJUqKE09FEDzqfBAKzlMuMCNHhzUhcPUkQjrTgWsnI2USH2R5ChU5RQpZDxMORUvZOAM8yRDTM1iegGrHyANR7Vqvs7w98Q7n2Izb3sQPoDXTOWMWzl045SSH9v7wrgJY8NhYI2IVWlLcbE6LmGuYgXub8RpUHfvFYaSSE4do3kYssgjIN/Vylrc73Hn4UezIoMVtLF9uGZmlKRAZgLRKysWI4aRjj1pcmyoE2rFBClgoR3JJbvDM9tfAL8ayVRa5urOiVyTW1XXwT9r4hNlYeIRxpJiZDbM3gLuxI1yi4AAtxpW9DrNs1MS6Kstom05F3VWUHiRYk1U/aE5kxyINeziFh/mkYk/IJVl9oR7PCYbDDmyAjqsKa/6ilSl9L7spv612SC2+ANkRMAM1sOL2F/WUHWk7FVMJgJcXIoZmH7tWF7+zGPNj8LVOl2ccRs3Dwr7TQgnoqyXY+QBqj+0DE9pNFhIx+7gAZgOGcrZF8l/wB1OO/6fff4CSx/X7KvktNk4r0XZRxMiLJIc0liAMzSSZUF7aDVaz2097JcREYhhYoy+UZ1a5HeBsBlHG1vOtbvNtRcFh8PGYFxGbKgjYhRaNAS2qNexy8udZvB7QOMxmGUYZMOqsSQpDZrWckkIvJLedOG9yaFqWqgn7UaHefay4CLDokCSu3dsbL3Y1F2uFNzcj41D+0ZI1hgcIqytIBYAA5SjFgbcbHL/Zq02ntbDHHxYeSDtJQAUlKqwjL3NtTceqpuPCqDb+AeTasKSSGRe4yIQAI0LEuthxvkJvx4dKiHKb+fkrU4a/j4NphNnxrEkJC5uyy8Bc5VVWb4sPjWQ+zjDC08koByAIbgWBW5fj7hVw+0L7XWO/dXCsv9buJD/pjWmdq4f0TAY0jQySTFf/3uEX60ldV5oppNp+LIf2eEPFiMVKFszk6gWVVBdrdPW+VR/tBhvicOiKLujAAAC7FwB9aft6NsXT1pAB7+2kA/2H5VodpYBfSY8VIQI4IZTc/eJBv5KG+Ip5VPL5JxvTx+P7JGz8FFDEI7KezQFzYcSCSST5nzFZj7PrPHiMTIoszE6gWAF3a34h8KebHN+y8RiG0fEGRgPuiRhDEPJAlL2dOuC2UJGQSXF+zJsH7RwoBNjplI5HhSp0/LdFWrXhKyi/65ldDlwkK5gbHNe1xobZK0242EVMIjSBczuTcgHnlUf6fnWP2tvF26CNMJHB3gS6srEqAe6AI1tqQb35Vpt4sT6NFs+IaHtoS38sY7/wA2FXOOySVWZwlu5N3X5IWFwF9ryIQMqntbW0sYwR/qaou0d5ewxuKywJKF7OJRcKFyLd/ZOpZj8K2i4ALi5MQdAYES/iHct8glcZ3f2mcXiowALz4nMw9Y5GftHuSLermqOpH93gt6Uv2+TqG9+8KYGCKRoI2eRgvZ3C2OQs1jlN7EAcOdYHFbYOLkM2RUUhQqKbgWGuthre9O/bfKsuJw8Jdk7KJpSQMw/evbvAG+giv5nTWshgNoNGLLkKnW1tCTz0saz09ZQe5erpOapGntR1W4TbIY2cKnQi9r6C1je3vvV6mDJrshqxmrRwz0pQdMi0KsFwNPR7Pp5oSgyptSgxq3OAPI0lsGet6WaH02QYXPO9OicCpSwGnVwgNS5IpRZA7e9DzqW+AA4UkYajJBixlY6WEPhTghNOLFbiaTZSQyIm8KWuEJp7tAKTJjDyFK2OkNvgrc7UjtAvtUxMWPE00V61SXkhvwTP2lbhQ/aRqBpSWF6rBCzZZDalCqzs6OjCIZyGSauN2NvDCyMzqzIwAbLbMLG4IB48TVOaF6pxTVMiMnF2jU4PeHZkMrTRrP2jFiRkbQubtYHQX99Zt96Uhxr46S6q8hyq18xQJkA0vY5B8abA8Kym+kyTIixspkR72vYZSpBseeuWsp4wTf3N4ylNpV3vY6ZFvtsqfECZRM84QELkaxC+qdTlJF+vLwqPjcQ+Mn7ZxlVRljTjlW97nxPPy6VxrZ8s+DdZZEdFYAK4yshF9VDAlSfC9xXTN3t6IcS2WMtmtcKwyk/wAvXyrDTmjfUg/4Og7N27HBAseVyyhrWAy3uSBe/iKz2zMHaTtZbktJ2jnme9mNqeSTrUhGp8WTzV9iy2ltDCTsplilYpcLpa17X4N4ComzpoI8QZUjdUCWUWu2Y8Tqel6QKOp7UVy7I2FkUY58W4YqWJUW1ACZF0v0pcOPQ498UyvkCBYxYZvVAOl/F/jT+UUYjFPL/Ca+9kHBSk458UQQDJcC2uQIEGnXKKtN48auKiWNVktnDMSLCyg21B62+FSdjYVXk1FwBe3XUAVMbazJOyOAsSiw0JJ00ItypOW9+Cox2d9yn27NHNFFCqtlQqdRYd1Sq2sfGnN6Np9vEYYw4zMM5It3BrYWPMgeV6m7OKyYpmQdwd4aW9kA6e8mlYzbMgkdUWMqpsCQb3sL8D1vSsprZ+5SbdxKyYeLDRhhkKZriwyop4a9bGpeP2rhHiSCWOZkTJYAWF0FhqGFS929pJIuJnJ9ViJLqy5Si5mFmF9ARTe5u9SbQilkC2jQgFmXKpuuYjUngLX99GaDB8/gz2NGGaSHsIpFQNeUtckgFbAAseWb5UW9OK9MnjZA4SNGAzCxzs1yQATyVat9xNvR4rDYmSJWCo7gZhbMOzBBHha1Vn2abWGKV8Q0ZjjiUd9iLFit25eyup94qlrLkh6L488lxtveYNh5Y40k7VomRSV7oZltckG9ta57u9GuzJosVizdAGULGlyshQqtr20y57nrW93B3hGPbE4nKyqr9mma3qC5B8O7lJHjRbBwsGLzYmTJLGshlS9mUMQWDEeCsDY9QelZvFrY1WSluct3jx8mOxs2IiilMb5FizIRdFRV1PAd7MePOq44Rw1ihAClxcFbqCAePHUjhXStyftJ9MmxQxPYxYYKDh1IbMULMDnuSG0yk6C16L7JthJFPjsQp/dNIyQiwGSLtGYa3OlslvAD3Vl073Nc0nRmtj7uLNGHJsDcWtcixtxP961qliy2HHlVXsr7WJZSxMcIQtaIqGvlJa2e78bZa2WxZBHgWxSDtZCrsDY+yStrcdLEm1aaTjFbGOpGUnuUh04qR7xal9pU2LeuOfBsXZHkZXydmpZSfYIYXAN/GoEJuouLaVvyYvZ7CvSB0ou18KdEdEzWo2FuNWNAtag71HdCapCbHGxIFMtjR0ptsPTZw9WlEhuQ76ZTZxdNNEaQYjVYohyYtsV4U205ouyNGITVUibYgyGk3p4Q0OyNO0KmMUVSBhzShhTRkgpkW1HUv0U0KWSHiyMuGPOnPRRTvnTLLfiam2OkjMb748wxBVOr8/D+7/CubPqddetdF3+2eXjR01ynUfT6mudNXNqfUzr0ksUbX7PduNGzRsboeIOo524+63nW1nhwsqFSiKScysgCsj8pEI4Nw99cy2PhyiknQtaw5gD/AOatVxDDgTXHKm2dSs6Bu/t4vGVlIaSNmjdvvFTYMPeKt1xSH/iuTYLGuuYg+sxPv8alvtWQ21It0NulNNrhhinydUTKeDHzp5QeoNc4we8RVQDe4AHG/wA6tMPvKOtUtWRm9OJtGktxvSRjF61n8PvCDzqUNqI3EA1a1V3RL032ZpcG8gHaxjui9zysOIPhV1h5UxMZuLEaH/KbcQeYrN7N3khSIxSIxQ5h3bHRuIIJHU0c28KdmYsKhTNoWbiL8bam5tzNPOLGk0XW7ZGV35aC/u1P5VBbb0jqbRoLgi+txfnTezNrRwwiNkd73zZctjfTmQeFVu1N58MkbCPDyqwZVuUIABYZmUk96wvwp2hb1ROxWKj2bsyWZ4xKGdnaImwkbEShcpJB0sw5HSqjePELidhGeDNgo8pLQII1Vx2nZtGxVb5WN/Vte4vcXFZz7R98o8XCmEhV1CSozyMFyuqIbBbNf1iOIHq05jttJitlx7Ow6sJVEActlAbs2DyFRmu1yvzrNyRqlsW/2O//AGmMRddRYDic0RA08qg73P8AszZGH2epHbzraYj7tgZz7iSsY8L9KY3H2x+yhOJoZ3z9kRkRQBlzgi7sL8Rwql2/jhjsW+JkjbLZUiRmIyxrewIU8SSxNjxNTaSGbDd7/wCj3fxEw7rSJM4P+ZrQRH5JSsGpw27cjLo8kMgBGnembsUN/cU18Kp94d6YpcDFgYoJAF7IOXtkKxi5AIfMbsFOvjT2E34wseEGDxuHd4iCo7OxGQNmAYFgQQeBB5DhTTXAGOwO52KOHfEBLRIG7RjIii0YuxAv3h7uNdH3LxPoOw5MUFDMe1mCm4DtmEUak+OVfjWd2xvmuIw64TBQNBhhYMZMpZ1BvlC3bQnUkkk1dnfTBjDR4WXCTyxqkasAsQQlLG9s49oXoTruBmtqb8YnHRjDeiQw9o0feVjfR1YKLgcSBWh2PtDFbHYR4oxvhZZGMagsJYczXdlBFmQFrkcidDyqFNvDh3aL0PCPAUcOxcKAQPVUZXPO/StHjt8cJKUabDTl0vlAsRra4uHGYaDiKV78gW28GBgjyyoFUyMAbWAckMwa3XjrzvVVI6gXJAHUkAfGqDbe8U2LlVrGGFL5EB1Ynizkc/DlTXpb/fb4mr6tbGctO3ZYYbbsLmym/uKub8gyoSVJ1sD0PCk4rb0CxtJnNhcA5JMucaZScvXSoPpT/fb4miOIb7xo6rF00ZSX7QJ+Qwo85T9Fpob94kg2bDC3HSXT4pWuMzdfkKBmbr8h+lT1GVgvAjGb4Qph1bvGQoCSI5MgYjU5gBYX8aq9ibzxrmE8zszBDGGvwN7m3Q6WIq27Q68NTmOi6t1OnHQa0gaa2W97+qnHrwp9R3YsI1RbyY2FCA7ZSVDDMrDQgkX000U6U76XFpbMQRcEI1re8i1UeIOf1wrfzKp+oqBtvCFo88Sr20dmXQXZQbsn1qnrSEtGJZy72YUMynP3TYEKTm6+HGmH3ww3JJj/AEqPq1Y7EG8aSqxsws2gurjiDTWId0IBZuY4nl/wRS60x9KBsjvdH7ME7eSf+1aeFAQG5EAjzF65EZmNu8fia6PsectBER9wDzXun6VrozlO0zLWhGFNIuLKKIyCoZU9aAj99dGJz5Eh5h4UKjGOjp0gtkIg0WU0+BRhfCqsyojPDcWIuDxBqqfdeEm4BU+Fjr5ir4igFNTKMZcouMnHhmS2hu3IusX7wdCQrfPQ1VzbJn9qJwPAZvmK6KsfU05dB4mueXp4Pg6I+okuTl7QldCCPeLUVq6W7g1GlwEbcUQ/0iofpX5KXql3Rz2jrbSbDhPsW9xYfnUWTdqI8GcfA/lUv000WvUwfJlVYjnTqYpx7Rq8k3WPsyDzFvoTVdjdkPGQCVN9dCeHjcVnLTnHdouOpCWyYUW1ZBzqbBvAw41UnDN0pJQ9Kzs0o08G8vWrHD7xg86w4FKC0WFG89LhfXKgb72Uf6hzH96VRbZhQgSxARyDvDLp3kNnBtoSDwPOqQMRzIpHbPYC51ubdLm/5UZBibzZe3s8aM3EjvDx4H5ijx2HhlBsAr8mGmv+YDjWHgLKAAbVKjx7jnRkGJay7DmGuQkdVIb5A3rL7XidXOdHQcBmVl+Fx1vWuwW8NlAJ1tVlFvCDpehMDK4ZQqgDkKkIL6ArfoWUH8N70refExJkljUC7ZZFWwDAgkOBwzXHmDrwFZ7CT9pKXBOUXPjppa3vpbjNNst7rm6n6cvjerCqfdtLYdDp3s76cO+7PoPOrYVRId6AagaI0AHeheio6ACvQvQoUAC9HeioUxB0FaxvQojQBTbTwqJMW07GUDtVN1Cv7Lg8OVtDfSoe38KGAKFeR4hfA+tbll/DWikiWRGif1XFvceRFY7HYuaMGCTKwjIANiGtbute9mBB6cqRQwuEfTQe4MhPwBvW43MmvAQfZdgPOx18ya532hJBPG9dF+z57xy3451Oup1W1/lW2i6kZayuJek+FDvclNWAAomArqyOXEqmRjR1YEihVZk4e5WqV604HXrUUijC1VGakPNIOVIMxpOShlp0hWwi5ojSstC1MQi1HSrUtY6LChu1GKf7CiMfjSseLIuImCKWPAfPoKy08xdix4n+7VN2zjA7ZVPdX5nmarr1xa+pk6XB26GnirfId6I0CaK9YHQAikmMUq9C9IBg4fxv7/8AiiZQupp5mquxeJB0HDrUtIpNkhZ1Ot+I8eFH2oPCs7JjDHFcC5Vip8BfQnytUvD4jOita1xe1Q4suy3JFNNJaq4seppuQMfaI+H5ihAP4yYsUW5PevbwAP6/On8M2UjkPy51CiS3iepp9WoYJG02eirGiqQVVVUEdAAPyqWKxGCxTJYqSOXvtpqPKr3B7cHBx/UPzFWpEOJdWoEUiGVWF1II8P70pdUSCiNFekmgBVCk0KAFUBRUQNAC70RNFRUCCJqDvDsv0iLOo/eoOXtDp/fOpxNCNgDqLgizDqDxoGc6VGuO6w8jW9+zuBT2j8W7oFidAb3zDgeAt51B3g2JJG3bI9omF+6blDy7t75T8rmrvclHyse0BzMMwIBIKnXhzK/UGtdN7kanBo5YSeFR3gcdatKK1dKnRzOCZUGFvGhVsRQquoT0ip7EUrKKJyaTmNVuzPZCtKAFIuaImnQrHLDpSliBpoE0oOaKY00P+jCgMNSEl8afSTxqHki1ixtsMap9vYrslyD12HwXr58PjWhV6j4/ARTC0ig9DqCPcw1qJSlVIuMY3Zz+1C1X2O3LB/7UzL4N3h8RY1TS7kYz2ZYvxyD/AMK5enI6s4+RogUVB9ycdykiPukf80qm2hsTHxAlo5CoNsynMONri2tvKlhLwNSj5LimZ8QF8T0rI4jaE6GzmRD0bMp+BqKdosfaJ86WLKtGlnxBb9OVMFqz5xrdTRHFnqanBlZIm46VlY5Ta9ieHHh+QpiPGuRq1RjIW040SxEcSB/UP1q1HYmyb6Q33jRdufvGmOx1tc6X5G2njRJCDzPwNqMUFj3beJojL4mmlgBBNyAOZFhRdiOo9/e/SjELLfZ2KULYkCxPE9df1qaMWv3hWb7IciCfOkiU1L0x5Gsh2kFNw9j1F6tcPvQo0fXxA1+FYHtDRdoaMAys6Od5oOrfhpB3ng6t8P8Amud5z1osx608BWdF/wCqYP8AP8B+tEd6Yej/AAH61zxbnhegSed6MBWdC/6rh6P8F/WkneyH7r/6f1rn3epQRvGngFm9O90X3H/0/rRHe+L7j/FawnZN4/CgEPM2PQ6UYhaN0d7Y/wCG3xFAbzqf8M/iH6ViwnjTXbNewtRiFm8/ayTFVcvGNRf1hrwuotzrTbOJhQGPJbLqwswY2te/Hppw4+Fck7KVhclgpNr2IF+l66duvsl1wCBmQZgz5nJtZjdcwItwA50U4oTpuixbbU1uI94UfQ3qPJtOQkEyspJsBewJ5ALwPwo5sH2aIxkQ3NiVW4Ngb5bHTW1NidRqDewOU29o6eVr38qWTfcKRIO3ZVJFw4Gl2GpPUFbaeVCqkCjq8pE4o3BiHSi7FelFHiVbVWDDqDf6Uu9dFmGKEiAUoRjpTc8xUXyO3gouaCzE+y/mLfWln7goew52Y6U1JNGpszKCeRIv8PKlSs4HdS56FgvxNZvaewp5pRLJJBEAAAAWcgAnXUC51PPyqJ6lLYuOnb3NOEHQUeWmVxMYAAZbAADUDQcKScaLEjIQOJL2A9/dNqXWiHRY/lonkVRdiFHUkAfE1Ww7wRliCUygcULP3uYuVA+F6lJteMi4VyPvWCr+JiBS66K6IxPt/Cp608fkcx+C3qun33wi8Gd/5UP/AJWq8XEq+gjZhfUlRlt1uTr5UqXZcLetFEfeiH8qXWsfSMhP9o0Y9SCQ/wAxVfpmrO7f34kxETx9lGsbDKVYNI3UMDoARpbTjXRpN28KeOHi8lA+lqjS7nYM/wCDb3PIP/Kl1BqFdji6O4IYSPcEEasbFTddDpoaaxbvI+eQs7G1ybDgLcrV2R9xMIfZce5z+d6gY7cnBRjM8skY8Xj+V01pZIo5HLH90EUIILkX4Vupd2BK4GEEskfOR1Crf/Kxtf4VPX7O5cuskYa3DvW/Fb8qdiMC2F07unjRyYU5MvE8QfGtTjtgRwgh8UhcexGpkPuJuAPOqYw0LcLIAha504m/Gh2DdPnWn2VuviJ7FYyF++/dXyvqfIGtIn2dDKLz97nZLr5d65pOkUpvsc1bDMVYaa8NfG9LGCuFB5C2lq6nhPs+hWxkkd+oFkB+p+dWkW5+DX/Bv72kPyzUZJCbb5OMLs8DW5vUeTB2Old4TYuEU2EEF+mRGPzBNT4sJGvqoi+5VH0FGYUefodlSN6qM3uUn6Cp0G6mKbhBL5ow+ZFd6pozrcqGUsOKggke8cqWQUzjUG4GMb/DC/zMg+V6tsH9nmKBuwwzf5Sz/OyV1IOKYfDxsblFJ6kXPuoyCjFJuRMD/wBvB2tzDnkeiirHD7rM4ZZ44Y0K2PYrHc+AJjBX/itH6BD/AAk/CKQdmQfwY/wL+lSMo49xMGv+Gze93/K1Tod2cIvDDx+a5v8Adep/7Ng/gxfgX9KP9nQfwYvwL+lO2KkFFhY09WNF9yqPoKKdYm9dYz/MFP1pa7Og/gxD+hP0p5cHHyRPJRSGZpsFgxNICsKrkitYqgzEyA+qRc6L8qiYjdXCTyhQLrkY3RybNmA468idPCtg+HS2oFgQfNSCD5EA+VU+PxGYtk0NiAwNm62zEGw0o3AxCYFe0aGXtUgUsI86yKGymynNlsBw7wB41qcci+gmMMEWwRXVxOLBgQASwJ6eApWGgeZQ0p7GBdWjuSXsNc7k3tf38D4VTbX2j2z6aRroi8P6iOpo9gvuQMMhCBBIllLEHvkMTYHMuXT1RqD1opoSrhoQh7v7zObFm6qD9Liiivc36/Lypz2vjVUTYzMj3DxMgui9opzHM9tSNNB8OFCncOtl+P1NCnwF+TeLKBoAAOg0o/SaqDiaScRWdlFu+LsDxNgTYanToKzEu+4BYdkwK6HvcD0sV4iou8WOdQhRiBcg25nS30NZVHdUbuF2kuDoSRma5NuJNh86Bo0q74lyXXtrLyDIF04i3Z61Gxe9SSEFo3v/APktfyy/SsqHMJYMcoOuVrhhfj3ak4HDtLZlicoP8TI2X+k21+NNoEzV4N89xCLAaEsRYKLAG7Xa+nAX41Nj3deVszO7LyHqqPEM9z8FpO5+zA6FpAQhvbgM17XBvy8RWziZVAF1sOFtB9agplTgNgJHzA9wzH8bX+QFWcWFjU3tc/ea7H4mnO2X7w+IoelJ99PxD9aexO47nFDNTJxkf30/Ev60k42P+In4l/WnYUyRmos1RjtCL+JH+Nf1qo2lvdh47hT2rdF9Xzfh8L0cgXWIjzC2Z18VsD8SDbyqmlwGDgbPKQX45pmLt5Bv0rJ7S3unkuFbs16Jx824/C1UWYseNyeZPH3k1ag/JLZvNo76xLpCpc9TdFHlxPwFZXaG3cRObM5sfYTug+FhqfO9Ttl7AiNjPiYUH3FkQt5tew8r1rdmvgYB+7eAH72dSx97E3ouCCpMyex9zZZQGk/dL0IOcjwXl51sdl7s4eCxCZmHtvZj5DgPIVJ/bmH/AI8X41/Wi/buG/jxfjX9alzsagWHxoVXft3Dfx4vxii/b2G/jx/iFTaHTIW+m0XgiRoyQe011tcBWNiRyuBVdvEsmHwolGInLnINWXLdhcmwF+APOmd9NrQzLFEkise0BZhqqqQRcnhz+VP767QQYXsroWKoy68cttUA48OJ0oGY+HbeLZc/bHXW1ze3W9MneTEcTM9tPaaqZCeRa3Sx08BU/Z2GD3z9qgFrAQu5Yc+HCqcRKRr9n7UORZfSCDYnsiS7G+gDOSARz4aXNDYG33MvZixu7liSfZtdh7yRWZAUPlXMVBAGYFG06g8NatNhYXs5XYm5NyLX4MxI489Bw/KkB0AYqljE1nlxVOjE0CL9cVShiqoRiaV6TTAvPSaBxVUoxND0igC4OJpPpVU5xNJbFUAS9v7W7KHNfn9dBTOzJ4pDGFctn1BykCwW5Ov961md9MTeFVB1Lp/uufpVbsh3UEZ3sBlALHugixCjlcAC/QUJAzT7f2sX/dIwKKdWAy5yDpzOg+ZqlQ0mlJVJEthqaXfWmhSr0xC4udHRr+VCkMmYqQgXB5r82AP1pGLlIW4PtKPIsAfkaKhWbLIm2T+6by+oqgbFtYLpYC1sq8PHTWhQpFIZz29iP/8AnGfqtHRUKLsGqATRXo6FABXoXoUKACvQvR0KYBXoXoUKACzUWY0KFAg81HmoUKBgzGjDGhQpADMaBY0KFMBS07nPC5t0ubfChQpAEsjDgzfE0rtm+834j+tChQA0fzqv2ttKVJWVXIHdNtDwVSOIoqFaQJYz/wBR4m3/AHT+FP0pa7xYlRYSmw/yp+lChV0hoJd5MTe/am5sPVTgOHLxpR3kxJteU6EH1U4j+mjoVNIETIN5MSeMn+mP/wBasNn7YmsAXv7wp+dqOhUPgtpE2HaEhfVj6vDS3HpU6eduzJvrddfewFChS8Esg73aCL+cf7WpjZx0NChWiM2TFpS8KFCgQBzpYoqFABpxH8p+q0KFCgE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4400"/>
            <a:ext cx="3267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24400"/>
            <a:ext cx="40195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3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Ability-to-Pay Principle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dirty="0"/>
              <a:t>The </a:t>
            </a:r>
            <a:r>
              <a:rPr lang="en-US" b="1" i="1" u="sng" dirty="0">
                <a:solidFill>
                  <a:srgbClr val="25A9A6"/>
                </a:solidFill>
              </a:rPr>
              <a:t>ability-to-pay principle </a:t>
            </a:r>
            <a:r>
              <a:rPr lang="en-US" dirty="0"/>
              <a:t>is the idea that taxes should be levied on a person according to how well that person can shoulder the burden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ttps://encrypted-tbn3.gstatic.com/images?q=tbn:ANd9GcSIQnmbu92uWc--jM0Q_r_taPItJ6BarC6XC-QvkW7-ZXrvefrD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257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4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0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678179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760</Words>
  <Application>Microsoft Office PowerPoint</Application>
  <PresentationFormat>On-screen Show (4:3)</PresentationFormat>
  <Paragraphs>132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Taxes</vt:lpstr>
      <vt:lpstr>PowerPoint Presentation</vt:lpstr>
      <vt:lpstr>PowerPoint Presentation</vt:lpstr>
      <vt:lpstr>PowerPoint Presentation</vt:lpstr>
      <vt:lpstr>TAXES AND EQUITY </vt:lpstr>
      <vt:lpstr>Benefits Principle</vt:lpstr>
      <vt:lpstr>Ability-to-Pay Principle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Receipts of the Federal Government...</vt:lpstr>
      <vt:lpstr>U.S. Federal Receipts - 2012</vt:lpstr>
      <vt:lpstr>Budget Expenditures...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Bigredmachinewg</dc:creator>
  <cp:lastModifiedBy>Gardner, Wendy</cp:lastModifiedBy>
  <cp:revision>21</cp:revision>
  <dcterms:created xsi:type="dcterms:W3CDTF">2012-10-24T03:34:48Z</dcterms:created>
  <dcterms:modified xsi:type="dcterms:W3CDTF">2014-05-15T20:27:27Z</dcterms:modified>
</cp:coreProperties>
</file>