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4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5920-FD5D-4F20-A3DE-980EC9A01FA6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16BC-093A-4377-9711-29F6A2FE3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9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5920-FD5D-4F20-A3DE-980EC9A01FA6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16BC-093A-4377-9711-29F6A2FE3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6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5920-FD5D-4F20-A3DE-980EC9A01FA6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16BC-093A-4377-9711-29F6A2FE3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1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5920-FD5D-4F20-A3DE-980EC9A01FA6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16BC-093A-4377-9711-29F6A2FE3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9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5920-FD5D-4F20-A3DE-980EC9A01FA6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16BC-093A-4377-9711-29F6A2FE3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82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5920-FD5D-4F20-A3DE-980EC9A01FA6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16BC-093A-4377-9711-29F6A2FE3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8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5920-FD5D-4F20-A3DE-980EC9A01FA6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16BC-093A-4377-9711-29F6A2FE3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9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5920-FD5D-4F20-A3DE-980EC9A01FA6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16BC-093A-4377-9711-29F6A2FE3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94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5920-FD5D-4F20-A3DE-980EC9A01FA6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16BC-093A-4377-9711-29F6A2FE3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1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5920-FD5D-4F20-A3DE-980EC9A01FA6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16BC-093A-4377-9711-29F6A2FE3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4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5920-FD5D-4F20-A3DE-980EC9A01FA6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16BC-093A-4377-9711-29F6A2FE3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19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25920-FD5D-4F20-A3DE-980EC9A01FA6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216BC-093A-4377-9711-29F6A2FE3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3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0" y="-228600"/>
            <a:ext cx="5257800" cy="1752600"/>
          </a:xfrm>
        </p:spPr>
        <p:txBody>
          <a:bodyPr/>
          <a:lstStyle/>
          <a:p>
            <a:pPr eaLnBrk="1" hangingPunct="1"/>
            <a:r>
              <a:rPr lang="en-US" sz="8000" b="1" smtClean="0"/>
              <a:t>Money!!!</a:t>
            </a:r>
            <a:endParaRPr lang="en-US" smtClean="0"/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52400" y="1143000"/>
            <a:ext cx="2971800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Who is on the…</a:t>
            </a:r>
          </a:p>
          <a:p>
            <a:pPr eaLnBrk="1" hangingPunct="1">
              <a:buFontTx/>
              <a:buAutoNum type="arabicPeriod"/>
            </a:pPr>
            <a:r>
              <a:rPr lang="en-US" sz="3200" b="1">
                <a:latin typeface="Times New Roman" pitchFamily="18" charset="0"/>
              </a:rPr>
              <a:t>$100 Bill</a:t>
            </a:r>
          </a:p>
          <a:p>
            <a:pPr eaLnBrk="1" hangingPunct="1">
              <a:buFontTx/>
              <a:buAutoNum type="arabicPeriod"/>
            </a:pPr>
            <a:r>
              <a:rPr lang="en-US" sz="3200" b="1">
                <a:latin typeface="Times New Roman" pitchFamily="18" charset="0"/>
              </a:rPr>
              <a:t>$50 Bill</a:t>
            </a:r>
          </a:p>
          <a:p>
            <a:pPr eaLnBrk="1" hangingPunct="1">
              <a:buFontTx/>
              <a:buAutoNum type="arabicPeriod"/>
            </a:pPr>
            <a:r>
              <a:rPr lang="en-US" sz="3200" b="1">
                <a:latin typeface="Times New Roman" pitchFamily="18" charset="0"/>
              </a:rPr>
              <a:t>$20 Bill</a:t>
            </a:r>
          </a:p>
          <a:p>
            <a:pPr eaLnBrk="1" hangingPunct="1">
              <a:buFontTx/>
              <a:buAutoNum type="arabicPeriod"/>
            </a:pPr>
            <a:r>
              <a:rPr lang="en-US" sz="3200" b="1">
                <a:latin typeface="Times New Roman" pitchFamily="18" charset="0"/>
              </a:rPr>
              <a:t>$10 Bill</a:t>
            </a:r>
          </a:p>
          <a:p>
            <a:pPr eaLnBrk="1" hangingPunct="1">
              <a:buFontTx/>
              <a:buAutoNum type="arabicPeriod"/>
            </a:pPr>
            <a:r>
              <a:rPr lang="en-US" sz="3200" b="1">
                <a:latin typeface="Times New Roman" pitchFamily="18" charset="0"/>
              </a:rPr>
              <a:t>$5 Bill</a:t>
            </a:r>
          </a:p>
          <a:p>
            <a:pPr eaLnBrk="1" hangingPunct="1">
              <a:buFontTx/>
              <a:buAutoNum type="arabicPeriod"/>
            </a:pPr>
            <a:r>
              <a:rPr lang="en-US" sz="3200" b="1">
                <a:latin typeface="Times New Roman" pitchFamily="18" charset="0"/>
              </a:rPr>
              <a:t>$2 Bill</a:t>
            </a:r>
          </a:p>
          <a:p>
            <a:pPr eaLnBrk="1" hangingPunct="1">
              <a:buFontTx/>
              <a:buAutoNum type="arabicPeriod"/>
            </a:pPr>
            <a:r>
              <a:rPr lang="en-US" sz="3200" b="1">
                <a:latin typeface="Times New Roman" pitchFamily="18" charset="0"/>
              </a:rPr>
              <a:t>50 Cent</a:t>
            </a:r>
          </a:p>
          <a:p>
            <a:pPr eaLnBrk="1" hangingPunct="1">
              <a:buFontTx/>
              <a:buAutoNum type="arabicPeriod"/>
            </a:pPr>
            <a:r>
              <a:rPr lang="en-US" sz="3200" b="1">
                <a:latin typeface="Times New Roman" pitchFamily="18" charset="0"/>
              </a:rPr>
              <a:t>Dime</a:t>
            </a:r>
          </a:p>
          <a:p>
            <a:pPr eaLnBrk="1" hangingPunct="1">
              <a:buFontTx/>
              <a:buAutoNum type="arabicPeriod"/>
            </a:pPr>
            <a:r>
              <a:rPr lang="en-US" sz="3200" b="1">
                <a:latin typeface="Times New Roman" pitchFamily="18" charset="0"/>
              </a:rPr>
              <a:t>$1000 Bill</a:t>
            </a:r>
          </a:p>
          <a:p>
            <a:pPr eaLnBrk="1" hangingPunct="1">
              <a:buFontTx/>
              <a:buAutoNum type="arabicPeriod"/>
            </a:pPr>
            <a:r>
              <a:rPr lang="en-US" sz="3200" b="1">
                <a:latin typeface="Times New Roman" pitchFamily="18" charset="0"/>
              </a:rPr>
              <a:t>$100,000 Bill</a:t>
            </a:r>
          </a:p>
          <a:p>
            <a:pPr eaLnBrk="1" hangingPunct="1"/>
            <a:endParaRPr lang="en-US" sz="3200" b="1">
              <a:latin typeface="Times New Roman" pitchFamily="18" charset="0"/>
            </a:endParaRP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3124200" y="1143000"/>
            <a:ext cx="2971800" cy="545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3200" b="1">
              <a:solidFill>
                <a:srgbClr val="990000"/>
              </a:solidFill>
              <a:latin typeface="Times New Roman" pitchFamily="18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3200" b="1">
                <a:solidFill>
                  <a:srgbClr val="000099"/>
                </a:solidFill>
                <a:latin typeface="Times New Roman" pitchFamily="18" charset="0"/>
              </a:rPr>
              <a:t>Franklin</a:t>
            </a:r>
          </a:p>
          <a:p>
            <a:pPr eaLnBrk="1" hangingPunct="1">
              <a:buFontTx/>
              <a:buAutoNum type="arabicPeriod"/>
            </a:pPr>
            <a:r>
              <a:rPr lang="en-US" sz="3200" b="1">
                <a:solidFill>
                  <a:srgbClr val="000099"/>
                </a:solidFill>
                <a:latin typeface="Times New Roman" pitchFamily="18" charset="0"/>
              </a:rPr>
              <a:t>Grant</a:t>
            </a:r>
          </a:p>
          <a:p>
            <a:pPr eaLnBrk="1" hangingPunct="1">
              <a:buFontTx/>
              <a:buAutoNum type="arabicPeriod"/>
            </a:pPr>
            <a:r>
              <a:rPr lang="en-US" sz="3200" b="1">
                <a:solidFill>
                  <a:srgbClr val="000099"/>
                </a:solidFill>
                <a:latin typeface="Times New Roman" pitchFamily="18" charset="0"/>
              </a:rPr>
              <a:t>Jackson</a:t>
            </a:r>
          </a:p>
          <a:p>
            <a:pPr eaLnBrk="1" hangingPunct="1">
              <a:buFontTx/>
              <a:buAutoNum type="arabicPeriod"/>
            </a:pPr>
            <a:r>
              <a:rPr lang="en-US" sz="3200" b="1">
                <a:solidFill>
                  <a:srgbClr val="000099"/>
                </a:solidFill>
                <a:latin typeface="Times New Roman" pitchFamily="18" charset="0"/>
              </a:rPr>
              <a:t>Hamilton</a:t>
            </a:r>
          </a:p>
          <a:p>
            <a:pPr eaLnBrk="1" hangingPunct="1">
              <a:buFontTx/>
              <a:buAutoNum type="arabicPeriod"/>
            </a:pPr>
            <a:r>
              <a:rPr lang="en-US" sz="3200" b="1">
                <a:solidFill>
                  <a:srgbClr val="000099"/>
                </a:solidFill>
                <a:latin typeface="Times New Roman" pitchFamily="18" charset="0"/>
              </a:rPr>
              <a:t>Lincoln</a:t>
            </a:r>
          </a:p>
          <a:p>
            <a:pPr eaLnBrk="1" hangingPunct="1">
              <a:buFontTx/>
              <a:buAutoNum type="arabicPeriod"/>
            </a:pPr>
            <a:r>
              <a:rPr lang="en-US" sz="3200" b="1">
                <a:solidFill>
                  <a:srgbClr val="000099"/>
                </a:solidFill>
                <a:latin typeface="Times New Roman" pitchFamily="18" charset="0"/>
              </a:rPr>
              <a:t>Jefferson</a:t>
            </a:r>
          </a:p>
          <a:p>
            <a:pPr eaLnBrk="1" hangingPunct="1">
              <a:buFontTx/>
              <a:buAutoNum type="arabicPeriod"/>
            </a:pPr>
            <a:r>
              <a:rPr lang="en-US" sz="3200" b="1">
                <a:solidFill>
                  <a:srgbClr val="000099"/>
                </a:solidFill>
                <a:latin typeface="Times New Roman" pitchFamily="18" charset="0"/>
              </a:rPr>
              <a:t>JFK</a:t>
            </a:r>
          </a:p>
          <a:p>
            <a:pPr eaLnBrk="1" hangingPunct="1">
              <a:buFontTx/>
              <a:buAutoNum type="arabicPeriod"/>
            </a:pPr>
            <a:r>
              <a:rPr lang="en-US" sz="3200" b="1">
                <a:solidFill>
                  <a:srgbClr val="000099"/>
                </a:solidFill>
                <a:latin typeface="Times New Roman" pitchFamily="18" charset="0"/>
              </a:rPr>
              <a:t>FDR</a:t>
            </a:r>
          </a:p>
          <a:p>
            <a:pPr eaLnBrk="1" hangingPunct="1">
              <a:buFontTx/>
              <a:buAutoNum type="arabicPeriod"/>
            </a:pPr>
            <a:r>
              <a:rPr lang="en-US" sz="3200" b="1">
                <a:solidFill>
                  <a:srgbClr val="000099"/>
                </a:solidFill>
                <a:latin typeface="Times New Roman" pitchFamily="18" charset="0"/>
              </a:rPr>
              <a:t>Cleveland</a:t>
            </a:r>
          </a:p>
          <a:p>
            <a:pPr eaLnBrk="1" hangingPunct="1">
              <a:buFontTx/>
              <a:buAutoNum type="arabicPeriod"/>
            </a:pPr>
            <a:r>
              <a:rPr lang="en-US" sz="3200" b="1">
                <a:solidFill>
                  <a:srgbClr val="000099"/>
                </a:solidFill>
                <a:latin typeface="Times New Roman" pitchFamily="18" charset="0"/>
              </a:rPr>
              <a:t> Wilson</a:t>
            </a: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5638800" y="2895600"/>
            <a:ext cx="35052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latin typeface="Times New Roman" pitchFamily="18" charset="0"/>
              </a:rPr>
              <a:t>Bonus:</a:t>
            </a:r>
          </a:p>
          <a:p>
            <a:pPr eaLnBrk="1" hangingPunct="1"/>
            <a:r>
              <a:rPr lang="en-US" sz="2800" b="1">
                <a:latin typeface="Times New Roman" pitchFamily="18" charset="0"/>
              </a:rPr>
              <a:t>“E Pluribus Unum” means….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5638800" y="4343400"/>
            <a:ext cx="3657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99"/>
                </a:solidFill>
                <a:latin typeface="Times New Roman" pitchFamily="18" charset="0"/>
              </a:rPr>
              <a:t>“Out of Many, One”</a:t>
            </a:r>
            <a:endParaRPr lang="en-US" sz="24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2055" name="Slide Number Placeholder 9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5AD784D-2C13-4E40-A24E-3E389A30AF91}" type="slidenum">
              <a:rPr lang="en-US" sz="1400">
                <a:latin typeface="Times New Roman" pitchFamily="18" charset="0"/>
              </a:rPr>
              <a:pPr algn="r" eaLnBrk="1" hangingPunct="1"/>
              <a:t>1</a:t>
            </a:fld>
            <a:endParaRPr lang="en-US" sz="1400">
              <a:latin typeface="Times New Roman" pitchFamily="18" charset="0"/>
            </a:endParaRPr>
          </a:p>
        </p:txBody>
      </p:sp>
      <p:pic>
        <p:nvPicPr>
          <p:cNvPr id="2056" name="Picture 8" descr="lots-of-mon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04800"/>
            <a:ext cx="3352800" cy="25146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69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04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04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04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04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04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04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04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04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04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3" grpId="0" build="p" autoUpdateAnimBg="0"/>
      <p:bldP spid="6042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838200" y="0"/>
            <a:ext cx="7662863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4000" b="1">
                <a:latin typeface="Times New Roman" pitchFamily="18" charset="0"/>
              </a:rPr>
              <a:t>Why do we use money?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3400" b="1">
                <a:solidFill>
                  <a:srgbClr val="990000"/>
                </a:solidFill>
                <a:latin typeface="Times New Roman" pitchFamily="18" charset="0"/>
              </a:rPr>
              <a:t>What would happen if we didn’t have money?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3733800"/>
            <a:ext cx="914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800" b="1">
              <a:latin typeface="Times New Roman" pitchFamily="18" charset="0"/>
              <a:cs typeface="Arial" charset="0"/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1143000"/>
            <a:ext cx="8991600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457200" indent="-457200" eaLnBrk="0" hangingPunct="0">
              <a:lnSpc>
                <a:spcPct val="90000"/>
              </a:lnSpc>
            </a:pPr>
            <a:r>
              <a:rPr lang="en-US" sz="3600" b="1">
                <a:solidFill>
                  <a:srgbClr val="000099"/>
                </a:solidFill>
                <a:latin typeface="Times New Roman" pitchFamily="18" charset="0"/>
              </a:rPr>
              <a:t>The Barter System: goods and services are traded directly.  There is no money exchanged.</a:t>
            </a:r>
            <a:endParaRPr lang="en-US" sz="1600" b="1">
              <a:solidFill>
                <a:srgbClr val="000099"/>
              </a:solidFill>
              <a:latin typeface="Times New Roman" pitchFamily="18" charset="0"/>
            </a:endParaRPr>
          </a:p>
          <a:p>
            <a:pPr marL="457200" indent="-457200" eaLnBrk="0" hangingPunct="0">
              <a:lnSpc>
                <a:spcPct val="90000"/>
              </a:lnSpc>
            </a:pPr>
            <a:r>
              <a:rPr lang="en-US" sz="3200" b="1">
                <a:latin typeface="Times New Roman" pitchFamily="18" charset="0"/>
                <a:cs typeface="Arial" charset="0"/>
              </a:rPr>
              <a:t>Problems:</a:t>
            </a:r>
          </a:p>
          <a:p>
            <a:pPr marL="914400" lvl="1" indent="-457200" eaLnBrk="0" hangingPunct="0">
              <a:lnSpc>
                <a:spcPct val="90000"/>
              </a:lnSpc>
              <a:buFontTx/>
              <a:buAutoNum type="arabicPeriod"/>
            </a:pPr>
            <a:r>
              <a:rPr lang="en-US" sz="2800" b="1">
                <a:latin typeface="Times New Roman" pitchFamily="18" charset="0"/>
                <a:cs typeface="Arial" charset="0"/>
              </a:rPr>
              <a:t>Before trade could occur, each trader had to have something</a:t>
            </a:r>
            <a:r>
              <a:rPr lang="en-US" sz="2400" b="1">
                <a:latin typeface="Times New Roman" pitchFamily="18" charset="0"/>
                <a:cs typeface="Arial" charset="0"/>
              </a:rPr>
              <a:t> </a:t>
            </a:r>
            <a:r>
              <a:rPr lang="en-US" sz="2800" b="1">
                <a:latin typeface="Times New Roman" pitchFamily="18" charset="0"/>
                <a:cs typeface="Arial" charset="0"/>
              </a:rPr>
              <a:t>the</a:t>
            </a:r>
            <a:r>
              <a:rPr lang="en-US" sz="2400" b="1">
                <a:latin typeface="Times New Roman" pitchFamily="18" charset="0"/>
                <a:cs typeface="Arial" charset="0"/>
              </a:rPr>
              <a:t> </a:t>
            </a:r>
            <a:r>
              <a:rPr lang="en-US" sz="2800" b="1">
                <a:latin typeface="Times New Roman" pitchFamily="18" charset="0"/>
                <a:cs typeface="Arial" charset="0"/>
              </a:rPr>
              <a:t>other wanted.</a:t>
            </a:r>
          </a:p>
          <a:p>
            <a:pPr marL="914400" lvl="1" indent="-457200" eaLnBrk="0" hangingPunct="0">
              <a:lnSpc>
                <a:spcPct val="90000"/>
              </a:lnSpc>
              <a:buFontTx/>
              <a:buAutoNum type="arabicPeriod"/>
            </a:pPr>
            <a:r>
              <a:rPr lang="en-US" sz="2800" b="1">
                <a:latin typeface="Times New Roman" pitchFamily="18" charset="0"/>
                <a:cs typeface="Arial" charset="0"/>
              </a:rPr>
              <a:t>Some goods cannot be split.  If 1 goat is worth five chickens, how do you exchange if you only want 1 chicken?</a:t>
            </a:r>
          </a:p>
        </p:txBody>
      </p:sp>
      <p:sp>
        <p:nvSpPr>
          <p:cNvPr id="3078" name="Slide Number Placeholder 7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C0C2545-9835-457A-A55A-E42608B82AA4}" type="slidenum">
              <a:rPr lang="en-US" sz="1400">
                <a:latin typeface="Times New Roman" pitchFamily="18" charset="0"/>
              </a:rPr>
              <a:pPr algn="r" eaLnBrk="1" hangingPunct="1"/>
              <a:t>2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228600" y="5029200"/>
            <a:ext cx="89154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990000"/>
                </a:solidFill>
                <a:latin typeface="Times New Roman" pitchFamily="18" charset="0"/>
              </a:rPr>
              <a:t>Example: A heart surgeon might accept  only  certain  goods but not  others because he doesn’t like broccoli. 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990000"/>
                </a:solidFill>
                <a:latin typeface="Times New Roman" pitchFamily="18" charset="0"/>
              </a:rPr>
              <a:t>To get the surgery, a pineapple grower must find a broccoli farmer that likes pineapples.</a:t>
            </a:r>
          </a:p>
        </p:txBody>
      </p:sp>
    </p:spTree>
    <p:extLst>
      <p:ext uri="{BB962C8B-B14F-4D97-AF65-F5344CB8AC3E}">
        <p14:creationId xmlns:p14="http://schemas.microsoft.com/office/powerpoint/2010/main" val="27674320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6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  <p:bldP spid="56325" grpId="0" build="p" bldLvl="2" autoUpdateAnimBg="0"/>
      <p:bldP spid="41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ChangeArrowheads="1"/>
          </p:cNvSpPr>
          <p:nvPr/>
        </p:nvSpPr>
        <p:spPr bwMode="auto">
          <a:xfrm>
            <a:off x="0" y="0"/>
            <a:ext cx="906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4800" b="1">
                <a:latin typeface="Times New Roman" pitchFamily="18" charset="0"/>
              </a:rPr>
              <a:t>What is Money?</a:t>
            </a:r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228600" y="762000"/>
            <a:ext cx="8915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 algn="ctr">
              <a:lnSpc>
                <a:spcPct val="90000"/>
              </a:lnSpc>
            </a:pPr>
            <a:r>
              <a:rPr lang="en-US" sz="3000" b="1">
                <a:latin typeface="Times New Roman" pitchFamily="18" charset="0"/>
              </a:rPr>
              <a:t>Money is anything that is generally accepted in payment for goods and services </a:t>
            </a:r>
          </a:p>
          <a:p>
            <a:pPr marL="342900" indent="-342900" algn="ctr">
              <a:lnSpc>
                <a:spcPct val="90000"/>
              </a:lnSpc>
            </a:pPr>
            <a:r>
              <a:rPr lang="en-US" sz="3000" b="1">
                <a:solidFill>
                  <a:srgbClr val="990000"/>
                </a:solidFill>
                <a:latin typeface="Times New Roman" pitchFamily="18" charset="0"/>
              </a:rPr>
              <a:t>Money is NOT the same as wealth or income</a:t>
            </a:r>
            <a:r>
              <a:rPr lang="en-US" sz="3000" b="1">
                <a:latin typeface="Times New Roman" pitchFamily="18" charset="0"/>
              </a:rPr>
              <a:t> </a:t>
            </a:r>
          </a:p>
          <a:p>
            <a:pPr marL="342900" indent="-342900" algn="ctr">
              <a:lnSpc>
                <a:spcPct val="90000"/>
              </a:lnSpc>
            </a:pPr>
            <a:r>
              <a:rPr lang="en-US" sz="2600" b="1">
                <a:solidFill>
                  <a:srgbClr val="000099"/>
                </a:solidFill>
                <a:latin typeface="Times New Roman" pitchFamily="18" charset="0"/>
              </a:rPr>
              <a:t>Wealth is the total collection of assets that store value </a:t>
            </a:r>
          </a:p>
          <a:p>
            <a:pPr marL="342900" indent="-342900" algn="ctr">
              <a:lnSpc>
                <a:spcPct val="90000"/>
              </a:lnSpc>
            </a:pPr>
            <a:r>
              <a:rPr lang="en-US" sz="2600" b="1">
                <a:solidFill>
                  <a:srgbClr val="000099"/>
                </a:solidFill>
                <a:latin typeface="Times New Roman" pitchFamily="18" charset="0"/>
              </a:rPr>
              <a:t>Income is a flow of earnings per unit of time</a:t>
            </a:r>
            <a:r>
              <a:rPr lang="en-US" sz="2600" b="1">
                <a:latin typeface="Times New Roman" pitchFamily="18" charset="0"/>
              </a:rPr>
              <a:t> </a:t>
            </a:r>
          </a:p>
        </p:txBody>
      </p:sp>
      <p:sp>
        <p:nvSpPr>
          <p:cNvPr id="4100" name="Slide Number Placeholder 18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E3C5C09-62E8-48B7-BDDE-101118ABF87E}" type="slidenum">
              <a:rPr lang="en-US" sz="1600">
                <a:latin typeface="Times New Roman" pitchFamily="18" charset="0"/>
              </a:rPr>
              <a:pPr algn="r" eaLnBrk="1" hangingPunct="1"/>
              <a:t>3</a:t>
            </a:fld>
            <a:endParaRPr lang="en-US" sz="1600">
              <a:latin typeface="Times New Roman" pitchFamily="18" charset="0"/>
            </a:endParaRPr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152400" y="2895600"/>
            <a:ext cx="8991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</a:pPr>
            <a:r>
              <a:rPr lang="en-US" sz="3200" b="1">
                <a:latin typeface="Times New Roman" pitchFamily="18" charset="0"/>
              </a:rPr>
              <a:t>Commodity Money-</a:t>
            </a:r>
            <a:r>
              <a:rPr lang="en-US" sz="3200" b="1">
                <a:solidFill>
                  <a:srgbClr val="000099"/>
                </a:solidFill>
                <a:latin typeface="Times New Roman" pitchFamily="18" charset="0"/>
              </a:rPr>
              <a:t> Something that performs  the function of money and has alternative uses.</a:t>
            </a:r>
          </a:p>
          <a:p>
            <a:pPr marL="742950" lvl="1" indent="-285750">
              <a:lnSpc>
                <a:spcPct val="90000"/>
              </a:lnSpc>
              <a:buFontTx/>
              <a:buChar char="–"/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Examples:  Gold, silver, cigarettes, etc.</a:t>
            </a:r>
            <a:endParaRPr lang="en-US" sz="32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8383" name="Rectangle 15"/>
          <p:cNvSpPr>
            <a:spLocks noChangeArrowheads="1"/>
          </p:cNvSpPr>
          <p:nvPr/>
        </p:nvSpPr>
        <p:spPr bwMode="auto">
          <a:xfrm>
            <a:off x="228600" y="4876800"/>
            <a:ext cx="914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</a:pPr>
            <a:r>
              <a:rPr lang="en-US" sz="3200" b="1">
                <a:latin typeface="Times New Roman" pitchFamily="18" charset="0"/>
              </a:rPr>
              <a:t>Fiat Money-</a:t>
            </a:r>
            <a:r>
              <a:rPr lang="en-US" sz="3200" b="1">
                <a:solidFill>
                  <a:srgbClr val="000099"/>
                </a:solidFill>
                <a:latin typeface="Times New Roman" pitchFamily="18" charset="0"/>
              </a:rPr>
              <a:t> Something that serves as   money but has no other important uses.</a:t>
            </a:r>
          </a:p>
          <a:p>
            <a:pPr marL="742950" lvl="1" indent="-285750">
              <a:lnSpc>
                <a:spcPct val="90000"/>
              </a:lnSpc>
              <a:buFontTx/>
              <a:buChar char="–"/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Examples: Paper Money, Coins</a:t>
            </a:r>
            <a:endParaRPr lang="en-US" sz="3200" b="1">
              <a:solidFill>
                <a:srgbClr val="000099"/>
              </a:solidFill>
              <a:latin typeface="Times New Roman" pitchFamily="18" charset="0"/>
            </a:endParaRPr>
          </a:p>
        </p:txBody>
      </p:sp>
      <p:pic>
        <p:nvPicPr>
          <p:cNvPr id="58380" name="Picture 12" descr="Smoke_rise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810000"/>
            <a:ext cx="93503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9" name="Picture 11" descr="mon penne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86400"/>
            <a:ext cx="1066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84" name="Picture 16" descr="C:\Program Files\Microsoft Office\Clipart\standard\stddir1\bd06954_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267200"/>
            <a:ext cx="129381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29815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8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83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8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8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7" grpId="0" build="p" bldLvl="2" autoUpdateAnimBg="0"/>
      <p:bldP spid="2" grpId="0" build="p" bldLvl="2" autoUpdateAnimBg="0"/>
      <p:bldP spid="58383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838200" y="0"/>
            <a:ext cx="766286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4400" b="1">
                <a:latin typeface="Times New Roman" pitchFamily="18" charset="0"/>
              </a:rPr>
              <a:t>3 Functions of Money</a:t>
            </a:r>
          </a:p>
        </p:txBody>
      </p:sp>
      <p:sp>
        <p:nvSpPr>
          <p:cNvPr id="5123" name="Slide Number Placeholder 5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CE7E8FC-448E-4945-86DB-E7D49BBF5704}" type="slidenum">
              <a:rPr lang="en-US" sz="1400">
                <a:latin typeface="Times New Roman" pitchFamily="18" charset="0"/>
              </a:rPr>
              <a:pPr algn="r" eaLnBrk="1" hangingPunct="1"/>
              <a:t>4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304800" y="914400"/>
            <a:ext cx="868680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3400" b="1" dirty="0">
                <a:solidFill>
                  <a:srgbClr val="990000"/>
                </a:solidFill>
                <a:latin typeface="Times New Roman" pitchFamily="18" charset="0"/>
              </a:rPr>
              <a:t>1. A Medium of Exchange</a:t>
            </a:r>
          </a:p>
          <a:p>
            <a:pPr marL="685800" lvl="1" indent="-228600" eaLnBrk="0" hangingPunct="0">
              <a:lnSpc>
                <a:spcPct val="90000"/>
              </a:lnSpc>
              <a:buFontTx/>
              <a:buChar char="•"/>
            </a:pPr>
            <a:r>
              <a:rPr lang="en-US" sz="3000" b="1" dirty="0">
                <a:solidFill>
                  <a:srgbClr val="000099"/>
                </a:solidFill>
                <a:latin typeface="Times New Roman" pitchFamily="18" charset="0"/>
              </a:rPr>
              <a:t>Money can easily be used to buy goods and services with no complications of barter system. </a:t>
            </a:r>
          </a:p>
          <a:p>
            <a:pPr eaLnBrk="0" hangingPunct="0">
              <a:lnSpc>
                <a:spcPct val="90000"/>
              </a:lnSpc>
            </a:pPr>
            <a:r>
              <a:rPr lang="en-US" sz="3400" b="1" dirty="0">
                <a:solidFill>
                  <a:srgbClr val="990000"/>
                </a:solidFill>
                <a:latin typeface="Times New Roman" pitchFamily="18" charset="0"/>
              </a:rPr>
              <a:t>2. A Unit of Account</a:t>
            </a:r>
          </a:p>
          <a:p>
            <a:pPr marL="685800" lvl="1" indent="-228600" eaLnBrk="0" hangingPunct="0">
              <a:lnSpc>
                <a:spcPct val="90000"/>
              </a:lnSpc>
              <a:buFontTx/>
              <a:buChar char="•"/>
            </a:pPr>
            <a:r>
              <a:rPr lang="en-US" sz="3000" b="1" dirty="0">
                <a:solidFill>
                  <a:srgbClr val="000099"/>
                </a:solidFill>
                <a:latin typeface="Times New Roman" pitchFamily="18" charset="0"/>
              </a:rPr>
              <a:t>Money measures the value of all goods and services.  Money acts as a measurement of value.</a:t>
            </a:r>
          </a:p>
          <a:p>
            <a:pPr marL="685800" lvl="1" indent="-228600" eaLnBrk="0" hangingPunct="0">
              <a:lnSpc>
                <a:spcPct val="90000"/>
              </a:lnSpc>
              <a:buFontTx/>
              <a:buChar char="•"/>
            </a:pPr>
            <a:r>
              <a:rPr lang="en-US" sz="3000" b="1" dirty="0">
                <a:latin typeface="Times New Roman" pitchFamily="18" charset="0"/>
              </a:rPr>
              <a:t> 1 goat = $50 = 5 chickens OR 1 chicken = $10</a:t>
            </a:r>
          </a:p>
          <a:p>
            <a:pPr eaLnBrk="0" hangingPunct="0">
              <a:lnSpc>
                <a:spcPct val="90000"/>
              </a:lnSpc>
            </a:pPr>
            <a:r>
              <a:rPr lang="en-US" sz="3400" b="1" dirty="0">
                <a:solidFill>
                  <a:srgbClr val="990000"/>
                </a:solidFill>
                <a:latin typeface="Times New Roman" pitchFamily="18" charset="0"/>
              </a:rPr>
              <a:t>3. A Store of Value</a:t>
            </a:r>
          </a:p>
          <a:p>
            <a:pPr marL="685800" lvl="1" indent="-228600" eaLnBrk="0" hangingPunct="0">
              <a:lnSpc>
                <a:spcPct val="90000"/>
              </a:lnSpc>
              <a:buFontTx/>
              <a:buChar char="•"/>
            </a:pPr>
            <a:r>
              <a:rPr lang="en-US" sz="3000" b="1" dirty="0">
                <a:solidFill>
                  <a:srgbClr val="000099"/>
                </a:solidFill>
                <a:latin typeface="Times New Roman" pitchFamily="18" charset="0"/>
              </a:rPr>
              <a:t>Money allows you to store purchasing power for the future.</a:t>
            </a:r>
          </a:p>
          <a:p>
            <a:pPr marL="685800" lvl="1" indent="-228600" eaLnBrk="0" hangingPunct="0">
              <a:lnSpc>
                <a:spcPct val="90000"/>
              </a:lnSpc>
              <a:buFontTx/>
              <a:buChar char="•"/>
            </a:pPr>
            <a:r>
              <a:rPr lang="en-US" sz="3000" b="1" dirty="0">
                <a:solidFill>
                  <a:srgbClr val="000099"/>
                </a:solidFill>
                <a:latin typeface="Times New Roman" pitchFamily="18" charset="0"/>
              </a:rPr>
              <a:t> Money doesn’t die or spoil.  </a:t>
            </a:r>
          </a:p>
        </p:txBody>
      </p:sp>
    </p:spTree>
    <p:extLst>
      <p:ext uri="{BB962C8B-B14F-4D97-AF65-F5344CB8AC3E}">
        <p14:creationId xmlns:p14="http://schemas.microsoft.com/office/powerpoint/2010/main" val="39359905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9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9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9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838200" y="0"/>
            <a:ext cx="7662863" cy="766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4400" b="1" dirty="0" smtClean="0">
                <a:latin typeface="Times New Roman" pitchFamily="18" charset="0"/>
              </a:rPr>
              <a:t>4 Characteristics of </a:t>
            </a:r>
            <a:r>
              <a:rPr lang="en-US" sz="4400" b="1" dirty="0">
                <a:latin typeface="Times New Roman" pitchFamily="18" charset="0"/>
              </a:rPr>
              <a:t>Money</a:t>
            </a:r>
          </a:p>
        </p:txBody>
      </p:sp>
      <p:sp>
        <p:nvSpPr>
          <p:cNvPr id="5123" name="Slide Number Placeholder 5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CE7E8FC-448E-4945-86DB-E7D49BBF5704}" type="slidenum">
              <a:rPr lang="en-US" sz="1400">
                <a:latin typeface="Times New Roman" pitchFamily="18" charset="0"/>
              </a:rPr>
              <a:pPr algn="r" eaLnBrk="1" hangingPunct="1"/>
              <a:t>5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304800" y="914400"/>
            <a:ext cx="8686800" cy="5241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3400" b="1" dirty="0">
                <a:solidFill>
                  <a:srgbClr val="990000"/>
                </a:solidFill>
                <a:latin typeface="Times New Roman" pitchFamily="18" charset="0"/>
              </a:rPr>
              <a:t>1. </a:t>
            </a:r>
            <a:r>
              <a:rPr lang="en-US" sz="3400" b="1" dirty="0" smtClean="0">
                <a:solidFill>
                  <a:srgbClr val="990000"/>
                </a:solidFill>
                <a:latin typeface="Times New Roman" pitchFamily="18" charset="0"/>
              </a:rPr>
              <a:t>Portability</a:t>
            </a:r>
            <a:endParaRPr lang="en-US" sz="3400" b="1" dirty="0">
              <a:solidFill>
                <a:srgbClr val="990000"/>
              </a:solidFill>
              <a:latin typeface="Times New Roman" pitchFamily="18" charset="0"/>
            </a:endParaRPr>
          </a:p>
          <a:p>
            <a:pPr marL="685800" lvl="1" indent="-228600" eaLnBrk="0" hangingPunct="0">
              <a:lnSpc>
                <a:spcPct val="90000"/>
              </a:lnSpc>
              <a:buFontTx/>
              <a:buChar char="•"/>
            </a:pPr>
            <a:r>
              <a:rPr lang="en-US" sz="3000" b="1" dirty="0">
                <a:solidFill>
                  <a:srgbClr val="000099"/>
                </a:solidFill>
                <a:latin typeface="Times New Roman" pitchFamily="18" charset="0"/>
              </a:rPr>
              <a:t>Money can easily </a:t>
            </a:r>
            <a:r>
              <a:rPr lang="en-US" sz="3000" b="1" dirty="0" smtClean="0">
                <a:solidFill>
                  <a:srgbClr val="000099"/>
                </a:solidFill>
                <a:latin typeface="Times New Roman" pitchFamily="18" charset="0"/>
              </a:rPr>
              <a:t>transferred from one person to another</a:t>
            </a:r>
            <a:endParaRPr lang="en-US" sz="3000" b="1" dirty="0">
              <a:solidFill>
                <a:srgbClr val="000099"/>
              </a:solidFill>
              <a:latin typeface="Times New Roman" pitchFamily="18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en-US" sz="3400" b="1" dirty="0">
                <a:solidFill>
                  <a:srgbClr val="990000"/>
                </a:solidFill>
                <a:latin typeface="Times New Roman" pitchFamily="18" charset="0"/>
              </a:rPr>
              <a:t>2. </a:t>
            </a:r>
            <a:r>
              <a:rPr lang="en-US" sz="3400" b="1" dirty="0" smtClean="0">
                <a:solidFill>
                  <a:srgbClr val="990000"/>
                </a:solidFill>
                <a:latin typeface="Times New Roman" pitchFamily="18" charset="0"/>
              </a:rPr>
              <a:t>Durability</a:t>
            </a:r>
            <a:endParaRPr lang="en-US" sz="3400" b="1" dirty="0">
              <a:solidFill>
                <a:srgbClr val="990000"/>
              </a:solidFill>
              <a:latin typeface="Times New Roman" pitchFamily="18" charset="0"/>
            </a:endParaRPr>
          </a:p>
          <a:p>
            <a:pPr marL="685800" lvl="1" indent="-228600" eaLnBrk="0" hangingPunct="0">
              <a:lnSpc>
                <a:spcPct val="90000"/>
              </a:lnSpc>
              <a:buFontTx/>
              <a:buChar char="•"/>
            </a:pPr>
            <a:r>
              <a:rPr lang="en-US" sz="3000" b="1" dirty="0">
                <a:solidFill>
                  <a:srgbClr val="000099"/>
                </a:solidFill>
                <a:latin typeface="Times New Roman" pitchFamily="18" charset="0"/>
              </a:rPr>
              <a:t>Money </a:t>
            </a:r>
            <a:r>
              <a:rPr lang="en-US" sz="3000" b="1" dirty="0" smtClean="0">
                <a:solidFill>
                  <a:srgbClr val="000099"/>
                </a:solidFill>
                <a:latin typeface="Times New Roman" pitchFamily="18" charset="0"/>
              </a:rPr>
              <a:t>must be reasonably durable so that it lasts when handled and does not deteriorate when being held as a store of value</a:t>
            </a:r>
            <a:endParaRPr lang="en-US" sz="3000" b="1" dirty="0">
              <a:latin typeface="Times New Roman" pitchFamily="18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en-US" sz="3400" b="1" dirty="0">
                <a:solidFill>
                  <a:srgbClr val="990000"/>
                </a:solidFill>
                <a:latin typeface="Times New Roman" pitchFamily="18" charset="0"/>
              </a:rPr>
              <a:t>3. </a:t>
            </a:r>
            <a:r>
              <a:rPr lang="en-US" sz="3400" b="1" dirty="0" smtClean="0">
                <a:solidFill>
                  <a:srgbClr val="990000"/>
                </a:solidFill>
                <a:latin typeface="Times New Roman" pitchFamily="18" charset="0"/>
              </a:rPr>
              <a:t>Divisibility</a:t>
            </a:r>
            <a:endParaRPr lang="en-US" sz="3400" b="1" dirty="0">
              <a:solidFill>
                <a:srgbClr val="990000"/>
              </a:solidFill>
              <a:latin typeface="Times New Roman" pitchFamily="18" charset="0"/>
            </a:endParaRPr>
          </a:p>
          <a:p>
            <a:pPr marL="685800" lvl="1" indent="-228600" eaLnBrk="0" hangingPunct="0">
              <a:lnSpc>
                <a:spcPct val="90000"/>
              </a:lnSpc>
              <a:buFontTx/>
              <a:buChar char="•"/>
            </a:pPr>
            <a:r>
              <a:rPr lang="en-US" sz="3000" b="1" dirty="0">
                <a:solidFill>
                  <a:srgbClr val="000099"/>
                </a:solidFill>
                <a:latin typeface="Times New Roman" pitchFamily="18" charset="0"/>
              </a:rPr>
              <a:t>Money </a:t>
            </a:r>
            <a:r>
              <a:rPr lang="en-US" sz="3000" b="1" dirty="0" smtClean="0">
                <a:solidFill>
                  <a:srgbClr val="000099"/>
                </a:solidFill>
                <a:latin typeface="Times New Roman" pitchFamily="18" charset="0"/>
              </a:rPr>
              <a:t>should be easily divisible into smaller units so people can use only as much as needed</a:t>
            </a:r>
            <a:endParaRPr lang="en-US" sz="3000" b="1" dirty="0">
              <a:solidFill>
                <a:srgbClr val="000099"/>
              </a:solidFill>
              <a:latin typeface="Times New Roman" pitchFamily="18" charset="0"/>
            </a:endParaRPr>
          </a:p>
          <a:p>
            <a:pPr lvl="1" eaLnBrk="0" hangingPunct="0">
              <a:lnSpc>
                <a:spcPct val="90000"/>
              </a:lnSpc>
            </a:pPr>
            <a:endParaRPr lang="en-US" sz="3000" b="1" dirty="0" smtClean="0">
              <a:solidFill>
                <a:srgbClr val="000099"/>
              </a:solidFill>
              <a:latin typeface="Times New Roman" pitchFamily="18" charset="0"/>
            </a:endParaRPr>
          </a:p>
          <a:p>
            <a:pPr lvl="1" eaLnBrk="0" hangingPunct="0">
              <a:lnSpc>
                <a:spcPct val="90000"/>
              </a:lnSpc>
            </a:pPr>
            <a:endParaRPr lang="en-US" sz="3000" b="1" dirty="0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6231" y="5257800"/>
            <a:ext cx="8686800" cy="139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3400" b="1" dirty="0">
                <a:solidFill>
                  <a:srgbClr val="990000"/>
                </a:solidFill>
                <a:latin typeface="Times New Roman" pitchFamily="18" charset="0"/>
              </a:rPr>
              <a:t>4</a:t>
            </a:r>
            <a:r>
              <a:rPr lang="en-US" sz="3400" b="1" dirty="0" smtClean="0">
                <a:solidFill>
                  <a:srgbClr val="990000"/>
                </a:solidFill>
                <a:latin typeface="Times New Roman" pitchFamily="18" charset="0"/>
              </a:rPr>
              <a:t>. Limited Availability</a:t>
            </a:r>
            <a:endParaRPr lang="en-US" sz="3400" b="1" dirty="0">
              <a:solidFill>
                <a:srgbClr val="990000"/>
              </a:solidFill>
              <a:latin typeface="Times New Roman" pitchFamily="18" charset="0"/>
            </a:endParaRPr>
          </a:p>
          <a:p>
            <a:pPr marL="685800" lvl="1" indent="-228600" eaLnBrk="0" hangingPunct="0">
              <a:lnSpc>
                <a:spcPct val="90000"/>
              </a:lnSpc>
              <a:buFontTx/>
              <a:buChar char="•"/>
            </a:pPr>
            <a:r>
              <a:rPr lang="en-US" sz="3000" b="1" dirty="0">
                <a:solidFill>
                  <a:srgbClr val="000099"/>
                </a:solidFill>
                <a:latin typeface="Times New Roman" pitchFamily="18" charset="0"/>
              </a:rPr>
              <a:t>Money </a:t>
            </a:r>
            <a:r>
              <a:rPr lang="en-US" sz="3000" b="1" dirty="0" smtClean="0">
                <a:solidFill>
                  <a:srgbClr val="000099"/>
                </a:solidFill>
                <a:latin typeface="Times New Roman" pitchFamily="18" charset="0"/>
              </a:rPr>
              <a:t>must be available, but only in limited supply (it must be relatively </a:t>
            </a:r>
            <a:r>
              <a:rPr lang="en-US" sz="3000" b="1" u="sng" dirty="0" smtClean="0">
                <a:solidFill>
                  <a:srgbClr val="FF0000"/>
                </a:solidFill>
                <a:latin typeface="Times New Roman" pitchFamily="18" charset="0"/>
              </a:rPr>
              <a:t>SCARCE</a:t>
            </a:r>
            <a:r>
              <a:rPr lang="en-US" sz="3000" b="1" dirty="0" smtClean="0">
                <a:solidFill>
                  <a:srgbClr val="000099"/>
                </a:solidFill>
                <a:latin typeface="Times New Roman" pitchFamily="18" charset="0"/>
              </a:rPr>
              <a:t>)</a:t>
            </a:r>
            <a:endParaRPr lang="en-US" sz="3000" b="1" dirty="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2500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9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build="p" bldLvl="2" autoUpdateAnimBg="0"/>
      <p:bldP spid="7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86000" y="0"/>
            <a:ext cx="4033838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4000" b="1">
                <a:latin typeface="Times New Roman" pitchFamily="18" charset="0"/>
              </a:rPr>
              <a:t>3 Types of Money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" y="609600"/>
            <a:ext cx="86106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Liquidity</a:t>
            </a:r>
            <a:r>
              <a:rPr lang="en-US" sz="3200" b="1">
                <a:solidFill>
                  <a:srgbClr val="000099"/>
                </a:solidFill>
                <a:latin typeface="Times New Roman" pitchFamily="18" charset="0"/>
              </a:rPr>
              <a:t>- ease with which an asset can be accessed and converted into cash (liquidized)</a:t>
            </a:r>
            <a:endParaRPr lang="en-US" sz="28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28600" y="1676400"/>
            <a:ext cx="891540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M1 (High Liquidity) </a:t>
            </a:r>
            <a:r>
              <a:rPr lang="en-US" sz="3200" b="1">
                <a:latin typeface="Times New Roman" pitchFamily="18" charset="0"/>
              </a:rPr>
              <a:t>- Coins, Currency, Checkable deposits (personal and corporate checking accounts), Traveler’s Checks</a:t>
            </a:r>
          </a:p>
          <a:p>
            <a:pPr>
              <a:lnSpc>
                <a:spcPct val="90000"/>
              </a:lnSpc>
            </a:pPr>
            <a:r>
              <a:rPr lang="en-US" sz="3200" b="1">
                <a:latin typeface="Times New Roman" pitchFamily="18" charset="0"/>
              </a:rPr>
              <a:t>In general, this is the MONEY SUPPLY</a:t>
            </a:r>
            <a:endParaRPr lang="en-US" sz="2800" b="1" i="1">
              <a:latin typeface="Times New Roman" pitchFamily="18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28600" y="3581400"/>
            <a:ext cx="876300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M2 (Medium Liquidity) </a:t>
            </a:r>
            <a:r>
              <a:rPr lang="en-US" sz="3200" b="1">
                <a:latin typeface="Times New Roman" pitchFamily="18" charset="0"/>
              </a:rPr>
              <a:t>- M1 plus savings deposits (money market accounts), time deposits (CDs = certificates of deposit), and Mutual Funds below $100K.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28600" y="5486400"/>
            <a:ext cx="70866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M3 (Low Liquidity) </a:t>
            </a:r>
            <a:r>
              <a:rPr lang="en-US" sz="3200" b="1">
                <a:latin typeface="Times New Roman" pitchFamily="18" charset="0"/>
              </a:rPr>
              <a:t>- M2 plus time deposits above $100K.</a:t>
            </a:r>
          </a:p>
        </p:txBody>
      </p:sp>
      <p:pic>
        <p:nvPicPr>
          <p:cNvPr id="7175" name="Picture 11" descr="george_eye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897563"/>
            <a:ext cx="16764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Slide Number Placeholder 12"/>
          <p:cNvSpPr txBox="1">
            <a:spLocks noGrp="1"/>
          </p:cNvSpPr>
          <p:nvPr/>
        </p:nvSpPr>
        <p:spPr bwMode="auto">
          <a:xfrm>
            <a:off x="70866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95000"/>
              </a:lnSpc>
            </a:pPr>
            <a:fld id="{D9D85951-4927-414D-846D-D4941F98EA7D}" type="slidenum">
              <a:rPr lang="en-US" sz="1600">
                <a:latin typeface="Times New Roman" pitchFamily="18" charset="0"/>
              </a:rPr>
              <a:pPr algn="r" eaLnBrk="1" hangingPunct="1">
                <a:lnSpc>
                  <a:spcPct val="95000"/>
                </a:lnSpc>
              </a:pPr>
              <a:t>6</a:t>
            </a:fld>
            <a:endParaRPr lang="en-US" sz="16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5873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bldLvl="2" autoUpdateAnimBg="0"/>
      <p:bldP spid="6149" grpId="0" build="p" bldLvl="2" autoUpdateAnimBg="0"/>
      <p:bldP spid="6152" grpId="0" build="p" bldLvl="2" autoUpdateAnimBg="0"/>
      <p:bldP spid="6154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762000" y="0"/>
            <a:ext cx="7634288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4400" b="1">
                <a:latin typeface="Times New Roman" pitchFamily="18" charset="0"/>
              </a:rPr>
              <a:t>What backs the money supply?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576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457200" indent="-457200" algn="ctr" eaLnBrk="0" hangingPunct="0">
              <a:lnSpc>
                <a:spcPct val="90000"/>
              </a:lnSpc>
            </a:pPr>
            <a:r>
              <a:rPr lang="en-US" sz="2900" b="1">
                <a:latin typeface="Times New Roman" pitchFamily="18" charset="0"/>
              </a:rPr>
              <a:t>There is no gold standard.  Money is just an I.O.U. from the government “for all debts, public and private.”</a:t>
            </a:r>
            <a:r>
              <a:rPr lang="en-US" sz="2700" b="1">
                <a:latin typeface="Times New Roman" pitchFamily="18" charset="0"/>
              </a:rPr>
              <a:t> </a:t>
            </a:r>
            <a:endParaRPr lang="en-US" sz="1700" b="1">
              <a:latin typeface="Times New Roman" pitchFamily="18" charset="0"/>
            </a:endParaRPr>
          </a:p>
          <a:p>
            <a:pPr marL="457200" indent="-457200" eaLnBrk="0" hangingPunct="0">
              <a:lnSpc>
                <a:spcPct val="90000"/>
              </a:lnSpc>
            </a:pPr>
            <a:r>
              <a:rPr lang="en-US" sz="3100" b="1">
                <a:solidFill>
                  <a:srgbClr val="990000"/>
                </a:solidFill>
                <a:latin typeface="Times New Roman" pitchFamily="18" charset="0"/>
              </a:rPr>
              <a:t>What makes money effective?</a:t>
            </a:r>
          </a:p>
          <a:p>
            <a:pPr marL="914400" lvl="1" indent="-457200" eaLnBrk="0" hangingPunct="0">
              <a:lnSpc>
                <a:spcPct val="90000"/>
              </a:lnSpc>
              <a:buFontTx/>
              <a:buAutoNum type="arabicPeriod"/>
            </a:pPr>
            <a:r>
              <a:rPr lang="en-US" sz="3100" b="1" u="sng">
                <a:solidFill>
                  <a:srgbClr val="000099"/>
                </a:solidFill>
                <a:latin typeface="Times New Roman" pitchFamily="18" charset="0"/>
              </a:rPr>
              <a:t>Generally Accepted</a:t>
            </a:r>
            <a:r>
              <a:rPr lang="en-US" sz="3100" b="1">
                <a:solidFill>
                  <a:srgbClr val="000099"/>
                </a:solidFill>
                <a:latin typeface="Times New Roman" pitchFamily="18" charset="0"/>
              </a:rPr>
              <a:t> - Buyers and sellers have confidence that it IS legal tender.</a:t>
            </a:r>
          </a:p>
          <a:p>
            <a:pPr marL="914400" lvl="1" indent="-457200" eaLnBrk="0" hangingPunct="0">
              <a:lnSpc>
                <a:spcPct val="90000"/>
              </a:lnSpc>
              <a:buFontTx/>
              <a:buAutoNum type="arabicPeriod"/>
            </a:pPr>
            <a:r>
              <a:rPr lang="en-US" sz="3100" b="1" u="sng">
                <a:solidFill>
                  <a:srgbClr val="000099"/>
                </a:solidFill>
                <a:latin typeface="Times New Roman" pitchFamily="18" charset="0"/>
              </a:rPr>
              <a:t>Scarce </a:t>
            </a:r>
            <a:r>
              <a:rPr lang="en-US" sz="3100" b="1">
                <a:solidFill>
                  <a:srgbClr val="000099"/>
                </a:solidFill>
                <a:latin typeface="Times New Roman" pitchFamily="18" charset="0"/>
              </a:rPr>
              <a:t>- Money must not be easily reproduced.</a:t>
            </a:r>
          </a:p>
          <a:p>
            <a:pPr marL="914400" lvl="1" indent="-457200" eaLnBrk="0" hangingPunct="0">
              <a:lnSpc>
                <a:spcPct val="90000"/>
              </a:lnSpc>
              <a:buFontTx/>
              <a:buAutoNum type="arabicPeriod"/>
            </a:pPr>
            <a:r>
              <a:rPr lang="en-US" sz="3100" b="1" u="sng">
                <a:solidFill>
                  <a:srgbClr val="000099"/>
                </a:solidFill>
                <a:latin typeface="Times New Roman" pitchFamily="18" charset="0"/>
              </a:rPr>
              <a:t>Portable and Dividable </a:t>
            </a:r>
            <a:r>
              <a:rPr lang="en-US" sz="3100" b="1">
                <a:solidFill>
                  <a:srgbClr val="000099"/>
                </a:solidFill>
                <a:latin typeface="Times New Roman" pitchFamily="18" charset="0"/>
              </a:rPr>
              <a:t>- Money must be easily transported and divided. </a:t>
            </a:r>
          </a:p>
          <a:p>
            <a:pPr marL="457200" indent="-457200" eaLnBrk="0" hangingPunct="0">
              <a:lnSpc>
                <a:spcPct val="90000"/>
              </a:lnSpc>
            </a:pPr>
            <a:endParaRPr lang="en-US" sz="1900" b="1">
              <a:solidFill>
                <a:srgbClr val="000099"/>
              </a:solidFill>
              <a:latin typeface="Times New Roman" pitchFamily="18" charset="0"/>
            </a:endParaRPr>
          </a:p>
          <a:p>
            <a:pPr marL="457200" indent="-457200" eaLnBrk="0" hangingPunct="0">
              <a:lnSpc>
                <a:spcPct val="90000"/>
              </a:lnSpc>
            </a:pPr>
            <a:r>
              <a:rPr lang="en-US" sz="3100" b="1">
                <a:solidFill>
                  <a:srgbClr val="000099"/>
                </a:solidFill>
                <a:latin typeface="Times New Roman" pitchFamily="18" charset="0"/>
              </a:rPr>
              <a:t>The </a:t>
            </a:r>
            <a:r>
              <a:rPr lang="en-US" sz="3100" b="1">
                <a:solidFill>
                  <a:srgbClr val="990000"/>
                </a:solidFill>
                <a:latin typeface="Times New Roman" pitchFamily="18" charset="0"/>
              </a:rPr>
              <a:t>Purchasing Power</a:t>
            </a:r>
            <a:r>
              <a:rPr lang="en-US" sz="3100" b="1">
                <a:solidFill>
                  <a:srgbClr val="000099"/>
                </a:solidFill>
                <a:latin typeface="Times New Roman" pitchFamily="18" charset="0"/>
              </a:rPr>
              <a:t> of money is the amount of goods and services an unit of money can buy.</a:t>
            </a:r>
          </a:p>
          <a:p>
            <a:pPr marL="457200" indent="-457200" eaLnBrk="0" hangingPunct="0">
              <a:lnSpc>
                <a:spcPct val="90000"/>
              </a:lnSpc>
            </a:pPr>
            <a:endParaRPr lang="en-US" sz="1700" b="1">
              <a:solidFill>
                <a:srgbClr val="000099"/>
              </a:solidFill>
              <a:latin typeface="Times New Roman" pitchFamily="18" charset="0"/>
            </a:endParaRPr>
          </a:p>
          <a:p>
            <a:pPr marL="457200" indent="-457200" eaLnBrk="0" hangingPunct="0">
              <a:lnSpc>
                <a:spcPct val="90000"/>
              </a:lnSpc>
            </a:pPr>
            <a:endParaRPr lang="en-US" sz="1000" b="1">
              <a:latin typeface="Times New Roman" pitchFamily="18" charset="0"/>
            </a:endParaRPr>
          </a:p>
          <a:p>
            <a:pPr marL="457200" indent="-457200" eaLnBrk="0" hangingPunct="0">
              <a:lnSpc>
                <a:spcPct val="90000"/>
              </a:lnSpc>
            </a:pPr>
            <a:r>
              <a:rPr lang="en-US" sz="3100" b="1">
                <a:latin typeface="Times New Roman" pitchFamily="18" charset="0"/>
              </a:rPr>
              <a:t>Inflation (increases/decreases) purchasing power. </a:t>
            </a:r>
          </a:p>
          <a:p>
            <a:pPr marL="457200" indent="-457200" eaLnBrk="0" hangingPunct="0">
              <a:lnSpc>
                <a:spcPct val="90000"/>
              </a:lnSpc>
            </a:pPr>
            <a:r>
              <a:rPr lang="en-US" sz="3100" b="1">
                <a:latin typeface="Times New Roman" pitchFamily="18" charset="0"/>
              </a:rPr>
              <a:t>Rapid inflation (increases/decreases) acceptability. 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3429000" y="6096000"/>
            <a:ext cx="1600200" cy="0"/>
          </a:xfrm>
          <a:prstGeom prst="line">
            <a:avLst/>
          </a:prstGeom>
          <a:noFill/>
          <a:ln w="762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4572000" y="6553200"/>
            <a:ext cx="1524000" cy="0"/>
          </a:xfrm>
          <a:prstGeom prst="line">
            <a:avLst/>
          </a:prstGeom>
          <a:noFill/>
          <a:ln w="762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Slide Number Placeholder 7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21639CF-8B94-49BE-8792-FCCD74067CA5}" type="slidenum">
              <a:rPr lang="en-US" sz="1400">
                <a:latin typeface="Times New Roman" pitchFamily="18" charset="0"/>
              </a:rPr>
              <a:pPr algn="r" eaLnBrk="1" hangingPunct="1"/>
              <a:t>7</a:t>
            </a:fld>
            <a:endParaRPr lang="en-US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412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bldLvl="2" autoUpdateAnimBg="0"/>
      <p:bldP spid="13316" grpId="0" animBg="1"/>
      <p:bldP spid="133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638</Words>
  <Application>Microsoft Office PowerPoint</Application>
  <PresentationFormat>On-screen Show (4:3)</PresentationFormat>
  <Paragraphs>86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Money!!!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Money!!!</dc:title>
  <dc:creator>Bigredmachinewg</dc:creator>
  <cp:lastModifiedBy>Gardner, Wendy</cp:lastModifiedBy>
  <cp:revision>3</cp:revision>
  <dcterms:created xsi:type="dcterms:W3CDTF">2012-12-09T00:22:36Z</dcterms:created>
  <dcterms:modified xsi:type="dcterms:W3CDTF">2016-11-16T21:15:36Z</dcterms:modified>
</cp:coreProperties>
</file>